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92" r:id="rId2"/>
    <p:sldId id="294" r:id="rId3"/>
    <p:sldId id="293" r:id="rId4"/>
    <p:sldId id="258" r:id="rId5"/>
    <p:sldId id="261" r:id="rId6"/>
    <p:sldId id="295" r:id="rId7"/>
    <p:sldId id="296" r:id="rId8"/>
    <p:sldId id="259" r:id="rId9"/>
    <p:sldId id="297" r:id="rId10"/>
    <p:sldId id="298" r:id="rId11"/>
    <p:sldId id="299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3220"/>
    <a:srgbClr val="005AB5"/>
    <a:srgbClr val="00D614"/>
    <a:srgbClr val="4A19FF"/>
    <a:srgbClr val="EE2A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902" autoAdjust="0"/>
  </p:normalViewPr>
  <p:slideViewPr>
    <p:cSldViewPr snapToGrid="0">
      <p:cViewPr varScale="1">
        <p:scale>
          <a:sx n="82" d="100"/>
          <a:sy n="82" d="100"/>
        </p:scale>
        <p:origin x="1107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5297E90-C40C-4890-BB4E-CBC3536409F2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49547791-7F05-4D1A-9132-DAFCA36AFBD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60341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day to day we our brain receives a lot of information</a:t>
            </a:r>
          </a:p>
          <a:p>
            <a:r>
              <a:rPr lang="en-US" dirty="0"/>
              <a:t>He than processes it.</a:t>
            </a:r>
          </a:p>
          <a:p>
            <a:r>
              <a:rPr lang="en-US" dirty="0"/>
              <a:t>Some of is consciously perceived, and thus called conscious</a:t>
            </a:r>
          </a:p>
          <a:p>
            <a:r>
              <a:rPr lang="en-US" dirty="0"/>
              <a:t>And as a result affects our behavior.</a:t>
            </a:r>
          </a:p>
          <a:p>
            <a:endParaRPr lang="en-US" dirty="0"/>
          </a:p>
          <a:p>
            <a:r>
              <a:rPr lang="en-US" dirty="0"/>
              <a:t>But we don’t perceive everything we processes,</a:t>
            </a:r>
          </a:p>
          <a:p>
            <a:r>
              <a:rPr lang="en-US" dirty="0"/>
              <a:t>Some of the information doesn’t enter our awareness,</a:t>
            </a:r>
          </a:p>
          <a:p>
            <a:r>
              <a:rPr lang="en-US" dirty="0"/>
              <a:t>But can still affect our behavior (references)</a:t>
            </a:r>
          </a:p>
          <a:p>
            <a:r>
              <a:rPr lang="en-US" dirty="0"/>
              <a:t>This is unconscious information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AAF1AC-2DC5-44C0-AD50-A0EE0A919920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467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When one wants to research this type of information he can use 3 methods to render it UC: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degrading its physical </a:t>
            </a:r>
            <a:r>
              <a:rPr lang="en-US" dirty="0" err="1"/>
              <a:t>propertis</a:t>
            </a:r>
            <a:r>
              <a:rPr lang="en-US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suppressing </a:t>
            </a:r>
            <a:r>
              <a:rPr lang="en-US" dirty="0" err="1"/>
              <a:t>ti</a:t>
            </a:r>
            <a:r>
              <a:rPr lang="en-US" dirty="0"/>
              <a:t> with more salient stimuli,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diverting attention.</a:t>
            </a:r>
            <a:endParaRPr lang="he-IL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All of which decreases visibility, but also decrease the neural response,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weaker behavioral change</a:t>
            </a:r>
            <a:endParaRPr lang="he-IL" dirty="0"/>
          </a:p>
          <a:p>
            <a:endParaRPr lang="en-US" dirty="0"/>
          </a:p>
          <a:p>
            <a:r>
              <a:rPr lang="en-US" dirty="0"/>
              <a:t>How would one go about measuring the unconscious effect you ask? Well…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47791-7F05-4D1A-9132-DAFCA36AFBD4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63145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The most prominent method is the priming paradigm with a Keyboard RT measure.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A prime precedes the target, is rendered invisible, e.g. by masking with salient stimuli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Participant perform a task on the target, e.g. classify as artificial / natural.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 err="1">
                <a:sym typeface="Wingdings" panose="05000000000000000000" pitchFamily="2" charset="2"/>
              </a:rPr>
              <a:t>Prime,target</a:t>
            </a:r>
            <a:r>
              <a:rPr lang="en-US" dirty="0">
                <a:sym typeface="Wingdings" panose="05000000000000000000" pitchFamily="2" charset="2"/>
              </a:rPr>
              <a:t> can be either congruent – evoke the same response.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sym typeface="Wingdings" panose="05000000000000000000" pitchFamily="2" charset="2"/>
            </a:endParaRPr>
          </a:p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47791-7F05-4D1A-9132-DAFCA36AFBD4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75294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Or incongruent – evoke opposite responses.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To verify that prime is indeed invisible, two types of measures are available: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Subjective – participant asked about his experience of the prime.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Objective – participant is asked to perform a judgment about the prime, and the invisibility is inferred from low accuracy..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47791-7F05-4D1A-9132-DAFCA36AFBD4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95951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To  Measure the effect we compare the RT between the conditions and that difference gives us the </a:t>
            </a:r>
            <a:r>
              <a:rPr lang="en-US" b="1" dirty="0">
                <a:sym typeface="Wingdings" panose="05000000000000000000" pitchFamily="2" charset="2"/>
              </a:rPr>
              <a:t>congruency effect.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It implies that the prime was unconsciously processed.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dirty="0">
                <a:sym typeface="Wingdings" panose="05000000000000000000" pitchFamily="2" charset="2"/>
              </a:rPr>
              <a:t>Problem is this effect is usually </a:t>
            </a:r>
            <a:r>
              <a:rPr lang="en-US" b="1" dirty="0">
                <a:sym typeface="Wingdings" panose="05000000000000000000" pitchFamily="2" charset="2"/>
              </a:rPr>
              <a:t>very small</a:t>
            </a:r>
            <a:r>
              <a:rPr lang="en-US" dirty="0">
                <a:sym typeface="Wingdings" panose="05000000000000000000" pitchFamily="2" charset="2"/>
              </a:rPr>
              <a:t> when recorded with a keyboard (add references)</a:t>
            </a:r>
          </a:p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47791-7F05-4D1A-9132-DAFCA36AFBD4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7180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The problem with a small effect is that it is hard to detect,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Which leads to contradicting findings (references)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 that in turn evoke controversy on the scope of UC processing. (references)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Some say:</a:t>
            </a:r>
          </a:p>
          <a:p>
            <a:r>
              <a:rPr lang="en-US" dirty="0"/>
              <a:t>Unconscious processing can perform high level functions and have a small but existing affect on behavior, (references)</a:t>
            </a:r>
          </a:p>
          <a:p>
            <a:r>
              <a:rPr lang="en-US" dirty="0"/>
              <a:t>Others say:</a:t>
            </a:r>
          </a:p>
          <a:p>
            <a:r>
              <a:rPr lang="en-US" dirty="0"/>
              <a:t>It is negligible, and the parts of it that can be found can be explained by conscious influence. (references)</a:t>
            </a:r>
          </a:p>
          <a:p>
            <a:endParaRPr lang="en-US" dirty="0"/>
          </a:p>
          <a:p>
            <a:r>
              <a:rPr lang="en-US" b="1" dirty="0"/>
              <a:t>You could say:</a:t>
            </a:r>
          </a:p>
          <a:p>
            <a:r>
              <a:rPr lang="en-US" dirty="0"/>
              <a:t>One explanation that can account for the contradicting findings is </a:t>
            </a:r>
            <a:r>
              <a:rPr lang="en-US" dirty="0" err="1"/>
              <a:t>uncderestimation</a:t>
            </a:r>
            <a:r>
              <a:rPr lang="en-US" dirty="0"/>
              <a:t> of the UC effect</a:t>
            </a:r>
          </a:p>
          <a:p>
            <a:r>
              <a:rPr lang="en-US" dirty="0"/>
              <a:t>And the solution for this could be to use more sensitive measure that would capture a </a:t>
            </a:r>
            <a:r>
              <a:rPr lang="en-US" dirty="0" err="1"/>
              <a:t>largir</a:t>
            </a:r>
            <a:r>
              <a:rPr lang="en-US" dirty="0"/>
              <a:t> effect due to insensitive measures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AAF1AC-2DC5-44C0-AD50-A0EE0A919920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54901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option for improving sensitivity is to use motion tracking,</a:t>
            </a:r>
          </a:p>
          <a:p>
            <a:r>
              <a:rPr lang="en-US" dirty="0"/>
              <a:t>Which has become a popular tool for probing unconscious effects. (references)</a:t>
            </a:r>
          </a:p>
          <a:p>
            <a:endParaRPr lang="en-US" dirty="0"/>
          </a:p>
          <a:p>
            <a:r>
              <a:rPr lang="en-US" dirty="0"/>
              <a:t>This tool has three main advantages over the usual keyboard response measure:</a:t>
            </a:r>
          </a:p>
          <a:p>
            <a:r>
              <a:rPr lang="en-US" dirty="0"/>
              <a:t>(references)</a:t>
            </a:r>
          </a:p>
          <a:p>
            <a:r>
              <a:rPr lang="en-US" dirty="0"/>
              <a:t>Continuous – more suitable for ongoing cognitive processes</a:t>
            </a:r>
          </a:p>
          <a:p>
            <a:r>
              <a:rPr lang="en-US" dirty="0"/>
              <a:t>Rich – allows to capture effect which aren’t detectable in other parameters of the response.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AAF1AC-2DC5-44C0-AD50-A0EE0A919920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81471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date, </a:t>
            </a:r>
          </a:p>
          <a:p>
            <a:r>
              <a:rPr lang="en-US" dirty="0"/>
              <a:t>Only one study directly compared them (reference)</a:t>
            </a:r>
          </a:p>
          <a:p>
            <a:r>
              <a:rPr lang="en-US" dirty="0"/>
              <a:t>Importantly, it found a robust </a:t>
            </a:r>
            <a:r>
              <a:rPr lang="en-US" dirty="0" err="1"/>
              <a:t>weffect</a:t>
            </a:r>
            <a:r>
              <a:rPr lang="en-US" dirty="0"/>
              <a:t> when using mouse tracking,</a:t>
            </a:r>
          </a:p>
          <a:p>
            <a:r>
              <a:rPr lang="en-US" dirty="0"/>
              <a:t>While the keyboard effect was only marginally significant.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AAF1AC-2DC5-44C0-AD50-A0EE0A919920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28448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date, </a:t>
            </a:r>
          </a:p>
          <a:p>
            <a:r>
              <a:rPr lang="en-US" dirty="0"/>
              <a:t>Only one study directly compared them (reference)</a:t>
            </a:r>
          </a:p>
          <a:p>
            <a:r>
              <a:rPr lang="en-US" dirty="0"/>
              <a:t>Importantly, it found a robust </a:t>
            </a:r>
            <a:r>
              <a:rPr lang="en-US" dirty="0" err="1"/>
              <a:t>weffect</a:t>
            </a:r>
            <a:r>
              <a:rPr lang="en-US" dirty="0"/>
              <a:t> when using mouse tracking,</a:t>
            </a:r>
          </a:p>
          <a:p>
            <a:r>
              <a:rPr lang="en-US" dirty="0"/>
              <a:t>While the keyboard effect was only marginally significant.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AAF1AC-2DC5-44C0-AD50-A0EE0A919920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3557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A3D99-CFB6-4AF5-C132-F8F5A45AE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BAAAC-05FC-FCC3-54D0-F39E508B47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1DCB4-AB92-6B93-9D08-E228B377B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D7938-57FF-8EF1-3975-6BF335FD4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4FAA7-307B-DC33-D577-6D8A7EBCE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2661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5E119-E12F-95DC-7C58-BEFDD4A6B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A6698-4F7F-7FEB-8118-AA9CCB8F3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97F4F-6DA2-0D7D-42AF-08DCAAA20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6F025-EBB3-B0F0-6867-2D1558443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4D238-478E-5622-633E-F56FBE392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4577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FECF35-A076-5028-77FF-3E651C81FC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89563E-A8AB-A473-C55B-82361214F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C6C38-DCD7-BDDD-C7F3-BC27864BC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9C953-767C-08CE-36BA-40632E83A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7CE6B-6D19-D8F2-6B2B-612595102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28095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7809F-D471-2DEF-33E3-98DA40E5B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B9BD9-5B45-8E08-93E0-970B72427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9A7BA-5A43-79B9-6876-F78C636B5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08B42-3AFF-23BB-BBC6-D3D344C0E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94110-6FC2-3000-2B3A-2FEF804E9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84531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8E10B-9CC5-A98D-A5F9-DF963E365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00075-4E7D-E0ED-EFE6-4C9FB8BCE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AB811-363F-14D7-A7B4-4B5A49DA3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3AAD4-4520-C981-B16C-DBBF5ECF5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916F4-A8C6-8EB4-4E4C-73331A8AD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36574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E02A3-8609-D8EF-E96B-BEE86A8FB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0132D-8929-215A-83DC-43C6056177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16430-E4B2-7EA1-11F9-376652030B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5C72EF-0203-F6F4-8617-2617C1F46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267599-0A30-3A7D-4CA1-8CF581752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024EE-C9EE-6B2C-0EB9-3503FC602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55404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9DD02-76C5-3C9B-EC56-492324ABC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FB593-92E2-AB2F-635A-9ECB13A93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C53405-6DA0-09DD-43C1-866C0C119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3A5217-E59B-3937-BD8F-BDD531155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F1B71A-D0B6-C4F3-A72D-7212DF640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430BFC-F1AE-67CD-EBAE-D4780BD5D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D40D0F-DD6C-9FF6-D741-B20AE20B8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9AA369-8158-6104-8F21-C1B30D79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08486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AFA68-11DA-2746-EE94-9A5AEE372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C7072C-1269-1DFA-3DA4-AA790B762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BDD37C-3BE2-4796-0AC6-4385832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447778-6083-61ED-9E29-04CD82DAB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95820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6D5220-3410-52F9-73FD-FFD46A553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22722A-A233-5607-66CD-AE9F9770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F74E1-BA96-2BB1-46CF-F9E733FD7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6488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720EC-B775-1BC9-3B3A-6C92F79E4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44719-B187-93E6-78A8-6C9DF98E8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FAFBEF-76EF-3A27-60A2-FA1E86DC42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BE5DF3-C276-44EF-242B-AF987049D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8AD96-5EA5-E3AB-F715-5793FB875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2DF37-7462-CE58-8B4F-20AFC262A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19264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5FEEF-7321-C819-8970-C7150F6B6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97BA-1A9E-6C95-C51B-2211C04EA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6C27B-CAB9-4AA9-954F-B6F4561CB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05FD1-DE6F-EE70-B86F-790EC4918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5DE64-75AD-9748-7DAA-F7264C1FD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22CA15-DD69-7D50-3264-01F179090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4891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6CC271-CB4B-76C1-FFFC-CB5BA2DAB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33333-93AA-9C24-3DFE-69F1EF33B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D725C-70A0-7436-48AB-0D7BD5B29E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6EABC-293C-4330-BDC9-E0E053A7E66A}" type="datetimeFigureOut">
              <a:rPr lang="he-IL" smtClean="0"/>
              <a:t>כ'/אלול/תשפ"ב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41A0-60A7-6012-0FE5-54BDDCE304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4B865-878F-B4E6-3A98-7B843B9E07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1F7A9-47C6-4F43-8DC8-0D17126928B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62452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0.wdp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0.wdp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4.wdp"/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3.wdp"/><Relationship Id="rId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12" Type="http://schemas.microsoft.com/office/2007/relationships/hdphoto" Target="../media/hdphoto7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11" Type="http://schemas.openxmlformats.org/officeDocument/2006/relationships/image" Target="../media/image13.png"/><Relationship Id="rId5" Type="http://schemas.openxmlformats.org/officeDocument/2006/relationships/image" Target="../media/image10.png"/><Relationship Id="rId10" Type="http://schemas.openxmlformats.org/officeDocument/2006/relationships/image" Target="../media/image12.svg"/><Relationship Id="rId4" Type="http://schemas.microsoft.com/office/2007/relationships/hdphoto" Target="../media/hdphoto5.wdp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6.png"/><Relationship Id="rId4" Type="http://schemas.microsoft.com/office/2007/relationships/hdphoto" Target="../media/hdphoto8.wdp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30A5F0-83D7-4F91-B2E4-462DC0170997}"/>
              </a:ext>
            </a:extLst>
          </p:cNvPr>
          <p:cNvSpPr txBox="1"/>
          <p:nvPr/>
        </p:nvSpPr>
        <p:spPr>
          <a:xfrm>
            <a:off x="0" y="1642533"/>
            <a:ext cx="12192000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Go over thesis and make sure you included all the stuff written there in each section here</a:t>
            </a:r>
          </a:p>
          <a:p>
            <a:pPr algn="ctr"/>
            <a:endParaRPr lang="en-US" sz="3600" dirty="0">
              <a:solidFill>
                <a:schemeClr val="accent5">
                  <a:lumMod val="75000"/>
                </a:schemeClr>
              </a:solidFill>
            </a:endParaRPr>
          </a:p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Add </a:t>
            </a:r>
            <a:r>
              <a:rPr lang="en-US" sz="3600" dirty="0" err="1">
                <a:solidFill>
                  <a:schemeClr val="accent5">
                    <a:lumMod val="75000"/>
                  </a:schemeClr>
                </a:solidFill>
              </a:rPr>
              <a:t>refrences</a:t>
            </a:r>
            <a:endParaRPr lang="en-US" sz="36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193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30A5F0-83D7-4F91-B2E4-462DC0170997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Xiao et al (2015)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D5BE1DDC-5ED0-4562-B0F9-B05204828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987" y="3914792"/>
            <a:ext cx="2225411" cy="91873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E2A9CD2-86B3-E8E0-CFD1-63B958AED1B2}"/>
              </a:ext>
            </a:extLst>
          </p:cNvPr>
          <p:cNvGrpSpPr/>
          <p:nvPr/>
        </p:nvGrpSpPr>
        <p:grpSpPr>
          <a:xfrm>
            <a:off x="3465281" y="1583126"/>
            <a:ext cx="2446686" cy="3109035"/>
            <a:chOff x="1432503" y="2625722"/>
            <a:chExt cx="2569404" cy="3019583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C5A7B210-4B3A-A0D8-6978-4481352F7024}"/>
                </a:ext>
              </a:extLst>
            </p:cNvPr>
            <p:cNvCxnSpPr>
              <a:cxnSpLocks/>
            </p:cNvCxnSpPr>
            <p:nvPr/>
          </p:nvCxnSpPr>
          <p:spPr>
            <a:xfrm>
              <a:off x="1432503" y="2625722"/>
              <a:ext cx="2569404" cy="301958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FF9B471-1BD4-4E47-E485-EC14A6132BC8}"/>
                </a:ext>
              </a:extLst>
            </p:cNvPr>
            <p:cNvSpPr txBox="1"/>
            <p:nvPr/>
          </p:nvSpPr>
          <p:spPr>
            <a:xfrm rot="3001931">
              <a:off x="1981896" y="4030919"/>
              <a:ext cx="1190931" cy="28028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b="1" dirty="0"/>
                <a:t>Time</a:t>
              </a:r>
              <a:endParaRPr lang="he-IL" b="1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89900AB-7F1E-7C42-F51B-955980B83CDC}"/>
              </a:ext>
            </a:extLst>
          </p:cNvPr>
          <p:cNvGrpSpPr/>
          <p:nvPr/>
        </p:nvGrpSpPr>
        <p:grpSpPr>
          <a:xfrm>
            <a:off x="3962057" y="818265"/>
            <a:ext cx="2290619" cy="1182255"/>
            <a:chOff x="1487053" y="2456872"/>
            <a:chExt cx="2290619" cy="1182255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4B4E430-2766-4183-BF7E-FC974BAFC47A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9007DB-4D22-F5EB-256D-92B1334B01F5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3EAA403-0D61-16BE-4218-A6FB519ADD4E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5E532A-642F-FA78-0049-275406B46F39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C1EBF4B-DB42-B42F-FA52-E5E9FFBEA884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5802A51-FAB2-4F34-10A6-722A6D348557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DE0BB76-2DC0-F0FA-DB4E-8D94A1EE7ACA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45DE8A1-C899-93AC-9476-50325C4DF055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B6A25D2-B1A9-441D-9DF5-CC72F66F38E3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B027339-397E-CE4D-01EF-B8968C26D313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48DE58D-22DE-1E03-A690-06173B24B4E6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F30EC7B-6926-4BE1-5C49-28F8BA8E3CB6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BDD23C6-95E0-E9A8-88B2-3C0AC1E5ADBC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95F015F-F312-C1A0-8292-DFB768E5488D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98964D3-2722-1153-4308-11659693D5AB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FD3862B-2AA1-3B4D-8F49-8C118D052C16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D4CBABB-0572-9C7B-E170-81B9432031E4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F91C5BC-6FA9-DB07-8F14-C59A4835F46C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4A71F864-D98A-59B4-EA7D-5770EC42A51A}"/>
              </a:ext>
            </a:extLst>
          </p:cNvPr>
          <p:cNvSpPr/>
          <p:nvPr/>
        </p:nvSpPr>
        <p:spPr>
          <a:xfrm>
            <a:off x="4497731" y="1409642"/>
            <a:ext cx="2290619" cy="1182255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8E72E7-D57D-2714-B0C6-AD29990566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159"/>
          <a:stretch/>
        </p:blipFill>
        <p:spPr>
          <a:xfrm>
            <a:off x="5341465" y="1633678"/>
            <a:ext cx="543261" cy="550912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95BDA149-8ADB-25D3-F099-07F935571A96}"/>
              </a:ext>
            </a:extLst>
          </p:cNvPr>
          <p:cNvGrpSpPr/>
          <p:nvPr/>
        </p:nvGrpSpPr>
        <p:grpSpPr>
          <a:xfrm>
            <a:off x="5026233" y="2071812"/>
            <a:ext cx="2290619" cy="1182255"/>
            <a:chOff x="1487053" y="2456872"/>
            <a:chExt cx="2290619" cy="1182255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58A80ED6-DC2D-6EA8-E822-A43F1638A104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622047-22E5-4469-FC92-C721F3DD8B19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B8510FB-AC50-1DA7-B666-8EA7B5380E56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7393D68-9964-93A0-0408-3172B087ABCE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9821223-09E9-9A7D-9435-ACF5349ADCF9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8FF5DF3-B3A9-998D-10C8-8547AF626E0A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497F913-8A79-4F89-10F3-20AA25D0AAC6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B9D6D11-7216-1749-40CA-E11C92486913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0446A0B-629C-076D-549C-2220F2BA0F56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928F32C-1151-BB0A-EDEC-5F7460877F65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757B799-31B7-235D-D3D0-9DA65EFDA7FF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CAA05CA3-D18C-18DF-9CDE-8EE234B23131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7805235E-84E6-38CA-C21A-BDB3880FA11C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DFDEFA3-0A80-7970-992D-36F6933395A4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A1549FC-F477-1655-E03C-68002D520ADB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07B3375-257F-015E-D42C-468A77EEF3CB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673D6DD-E3CA-B95A-5EB5-2524F3F60FE9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60092B7-12AA-5E76-4883-87C614DB1707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B0A63D7-DBBF-8951-ACC8-AF8FCBFE62A9}"/>
              </a:ext>
            </a:extLst>
          </p:cNvPr>
          <p:cNvGrpSpPr/>
          <p:nvPr/>
        </p:nvGrpSpPr>
        <p:grpSpPr>
          <a:xfrm>
            <a:off x="5482494" y="2721876"/>
            <a:ext cx="2706872" cy="1182255"/>
            <a:chOff x="6659568" y="3364618"/>
            <a:chExt cx="2706872" cy="1182255"/>
          </a:xfrm>
        </p:grpSpPr>
        <p:sp>
          <p:nvSpPr>
            <p:cNvPr id="61" name="Rectangle: Rounded Corners 60">
              <a:extLst>
                <a:ext uri="{FF2B5EF4-FFF2-40B4-BE49-F238E27FC236}">
                  <a16:creationId xmlns:a16="http://schemas.microsoft.com/office/drawing/2014/main" id="{DB2DD08E-C191-1F68-AC81-0A3485BC2409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28FB262-9213-3257-946A-3540DC7140CB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endParaRPr lang="he-IL" sz="14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567D8E3-5AC4-CDD9-99C6-8756593D9252}"/>
                </a:ext>
              </a:extLst>
            </p:cNvPr>
            <p:cNvSpPr txBox="1"/>
            <p:nvPr/>
          </p:nvSpPr>
          <p:spPr>
            <a:xfrm>
              <a:off x="6931822" y="3634391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3 \ 3       </a:t>
              </a:r>
              <a:endParaRPr lang="he-IL" sz="2800" dirty="0"/>
            </a:p>
          </p:txBody>
        </p:sp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2CF6E9A2-A3B9-E095-FC15-25D53ECFDFF0}"/>
              </a:ext>
            </a:extLst>
          </p:cNvPr>
          <p:cNvGrpSpPr/>
          <p:nvPr/>
        </p:nvGrpSpPr>
        <p:grpSpPr>
          <a:xfrm>
            <a:off x="5943082" y="3423921"/>
            <a:ext cx="2706872" cy="1182255"/>
            <a:chOff x="6659568" y="3364618"/>
            <a:chExt cx="2706872" cy="1182255"/>
          </a:xfrm>
        </p:grpSpPr>
        <p:sp>
          <p:nvSpPr>
            <p:cNvPr id="1025" name="Rectangle: Rounded Corners 1024">
              <a:extLst>
                <a:ext uri="{FF2B5EF4-FFF2-40B4-BE49-F238E27FC236}">
                  <a16:creationId xmlns:a16="http://schemas.microsoft.com/office/drawing/2014/main" id="{7BBB160A-CF54-268B-C4C5-962D95A25BCA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26" name="TextBox 1025">
              <a:extLst>
                <a:ext uri="{FF2B5EF4-FFF2-40B4-BE49-F238E27FC236}">
                  <a16:creationId xmlns:a16="http://schemas.microsoft.com/office/drawing/2014/main" id="{367C00F0-BEFD-E5AF-F044-C92EE82032A2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endParaRPr lang="he-IL" sz="1400" dirty="0"/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E537D034-B9A1-9801-8BC0-542CC7B4779D}"/>
                </a:ext>
              </a:extLst>
            </p:cNvPr>
            <p:cNvSpPr txBox="1"/>
            <p:nvPr/>
          </p:nvSpPr>
          <p:spPr>
            <a:xfrm>
              <a:off x="6779426" y="3718003"/>
              <a:ext cx="2281374" cy="43088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200" dirty="0"/>
                <a:t>Same / Different</a:t>
              </a:r>
              <a:endParaRPr lang="he-IL" sz="2200" dirty="0"/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4F510DF8-8B4F-F54C-C7D2-9B4EAE8A9100}"/>
              </a:ext>
            </a:extLst>
          </p:cNvPr>
          <p:cNvGrpSpPr/>
          <p:nvPr/>
        </p:nvGrpSpPr>
        <p:grpSpPr>
          <a:xfrm>
            <a:off x="7574377" y="3720356"/>
            <a:ext cx="3724578" cy="1521959"/>
            <a:chOff x="7574377" y="757389"/>
            <a:chExt cx="3724578" cy="1521959"/>
          </a:xfrm>
        </p:grpSpPr>
        <p:sp>
          <p:nvSpPr>
            <p:cNvPr id="1029" name="Arrow: Down 1028">
              <a:extLst>
                <a:ext uri="{FF2B5EF4-FFF2-40B4-BE49-F238E27FC236}">
                  <a16:creationId xmlns:a16="http://schemas.microsoft.com/office/drawing/2014/main" id="{FAECD835-4F88-2FD6-4F10-46937E9989A7}"/>
                </a:ext>
              </a:extLst>
            </p:cNvPr>
            <p:cNvSpPr/>
            <p:nvPr/>
          </p:nvSpPr>
          <p:spPr>
            <a:xfrm rot="16200000">
              <a:off x="10287560" y="806370"/>
              <a:ext cx="368096" cy="165469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2050" name="Picture 2" descr="Hand with Computer Mouse Vector Stock Vector - Illustration of click,  internet: 83728483">
              <a:extLst>
                <a:ext uri="{FF2B5EF4-FFF2-40B4-BE49-F238E27FC236}">
                  <a16:creationId xmlns:a16="http://schemas.microsoft.com/office/drawing/2014/main" id="{45A3508D-65C0-BA23-A38B-9F259B50BE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761" b="89841" l="7875" r="90875">
                          <a14:foregroundMark x1="9500" y1="62948" x2="7875" y2="58167"/>
                          <a14:foregroundMark x1="8875" y1="57371" x2="15125" y2="47809"/>
                          <a14:foregroundMark x1="10750" y1="49602" x2="13125" y2="47410"/>
                          <a14:foregroundMark x1="13500" y1="46813" x2="18750" y2="43426"/>
                          <a14:foregroundMark x1="11250" y1="57171" x2="36250" y2="46614"/>
                          <a14:foregroundMark x1="36250" y1="46614" x2="48750" y2="52590"/>
                          <a14:foregroundMark x1="89875" y1="72908" x2="90875" y2="59960"/>
                          <a14:foregroundMark x1="90875" y1="59960" x2="90875" y2="589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574377" y="757389"/>
              <a:ext cx="2425433" cy="1521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32" name="TextBox 1031">
            <a:extLst>
              <a:ext uri="{FF2B5EF4-FFF2-40B4-BE49-F238E27FC236}">
                <a16:creationId xmlns:a16="http://schemas.microsoft.com/office/drawing/2014/main" id="{42F03E6A-F4C8-17DB-8C06-CD1C06152692}"/>
              </a:ext>
            </a:extLst>
          </p:cNvPr>
          <p:cNvSpPr txBox="1"/>
          <p:nvPr/>
        </p:nvSpPr>
        <p:spPr>
          <a:xfrm>
            <a:off x="70063" y="5632564"/>
            <a:ext cx="12015160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/>
              <a:t>t(35) = 1.92, p = 0.06, d = 0.65, </a:t>
            </a:r>
            <a:r>
              <a:rPr lang="en-US" sz="2400" dirty="0" err="1"/>
              <a:t>CI</a:t>
            </a:r>
            <a:r>
              <a:rPr lang="en-US" sz="2400" baseline="-25000" dirty="0" err="1"/>
              <a:t>d</a:t>
            </a:r>
            <a:r>
              <a:rPr lang="en-US" sz="2400" dirty="0"/>
              <a:t> [0.16, 1.14]       t(27) = 5.13, p &lt; 0.001,  d = 1.97, </a:t>
            </a:r>
            <a:r>
              <a:rPr lang="en-US" sz="2400" dirty="0" err="1"/>
              <a:t>CI</a:t>
            </a:r>
            <a:r>
              <a:rPr lang="en-US" sz="2400" baseline="-25000" dirty="0" err="1"/>
              <a:t>d</a:t>
            </a:r>
            <a:r>
              <a:rPr lang="en-US" sz="2400" dirty="0"/>
              <a:t> [1.31, 2.64]</a:t>
            </a: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31B2F2F-B981-F9EC-432D-ED5B0C364DBF}"/>
              </a:ext>
            </a:extLst>
          </p:cNvPr>
          <p:cNvGrpSpPr/>
          <p:nvPr/>
        </p:nvGrpSpPr>
        <p:grpSpPr>
          <a:xfrm>
            <a:off x="5702727" y="4849025"/>
            <a:ext cx="434940" cy="819381"/>
            <a:chOff x="1234072" y="1784007"/>
            <a:chExt cx="434940" cy="819381"/>
          </a:xfrm>
        </p:grpSpPr>
        <p:cxnSp>
          <p:nvCxnSpPr>
            <p:cNvPr id="1034" name="Straight Connector 1033">
              <a:extLst>
                <a:ext uri="{FF2B5EF4-FFF2-40B4-BE49-F238E27FC236}">
                  <a16:creationId xmlns:a16="http://schemas.microsoft.com/office/drawing/2014/main" id="{58B0CECE-4886-E29B-87A8-7FCF884F818B}"/>
                </a:ext>
              </a:extLst>
            </p:cNvPr>
            <p:cNvCxnSpPr/>
            <p:nvPr/>
          </p:nvCxnSpPr>
          <p:spPr>
            <a:xfrm flipV="1">
              <a:off x="1235987" y="1784007"/>
              <a:ext cx="433025" cy="433025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F3DAB15B-1FC0-B05B-18B6-B4D2C541FBD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34072" y="2170363"/>
              <a:ext cx="433025" cy="433025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7" name="TextBox 1036">
            <a:extLst>
              <a:ext uri="{FF2B5EF4-FFF2-40B4-BE49-F238E27FC236}">
                <a16:creationId xmlns:a16="http://schemas.microsoft.com/office/drawing/2014/main" id="{ED32EB31-D2D8-1BEB-002A-3E779FB8E57B}"/>
              </a:ext>
            </a:extLst>
          </p:cNvPr>
          <p:cNvSpPr txBox="1"/>
          <p:nvPr/>
        </p:nvSpPr>
        <p:spPr>
          <a:xfrm>
            <a:off x="4296197" y="3991565"/>
            <a:ext cx="1207410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800" b="1" dirty="0"/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158183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30A5F0-83D7-4F91-B2E4-462DC0170997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Xiao et al (2015</a:t>
            </a:r>
            <a:r>
              <a:rPr lang="en-US" sz="3600">
                <a:solidFill>
                  <a:schemeClr val="accent5">
                    <a:lumMod val="75000"/>
                  </a:schemeClr>
                </a:solidFill>
              </a:rPr>
              <a:t>), Limitations</a:t>
            </a:r>
            <a:endParaRPr lang="en-US" sz="36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D5BE1DDC-5ED0-4562-B0F9-B05204828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987" y="3914792"/>
            <a:ext cx="2225411" cy="918734"/>
          </a:xfrm>
          <a:prstGeom prst="rect">
            <a:avLst/>
          </a:prstGeom>
        </p:spPr>
      </p:pic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4F510DF8-8B4F-F54C-C7D2-9B4EAE8A9100}"/>
              </a:ext>
            </a:extLst>
          </p:cNvPr>
          <p:cNvGrpSpPr/>
          <p:nvPr/>
        </p:nvGrpSpPr>
        <p:grpSpPr>
          <a:xfrm>
            <a:off x="7574377" y="3720356"/>
            <a:ext cx="3724578" cy="1521959"/>
            <a:chOff x="7574377" y="757389"/>
            <a:chExt cx="3724578" cy="1521959"/>
          </a:xfrm>
        </p:grpSpPr>
        <p:sp>
          <p:nvSpPr>
            <p:cNvPr id="1029" name="Arrow: Down 1028">
              <a:extLst>
                <a:ext uri="{FF2B5EF4-FFF2-40B4-BE49-F238E27FC236}">
                  <a16:creationId xmlns:a16="http://schemas.microsoft.com/office/drawing/2014/main" id="{FAECD835-4F88-2FD6-4F10-46937E9989A7}"/>
                </a:ext>
              </a:extLst>
            </p:cNvPr>
            <p:cNvSpPr/>
            <p:nvPr/>
          </p:nvSpPr>
          <p:spPr>
            <a:xfrm rot="16200000">
              <a:off x="10287560" y="806370"/>
              <a:ext cx="368096" cy="165469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2050" name="Picture 2" descr="Hand with Computer Mouse Vector Stock Vector - Illustration of click,  internet: 83728483">
              <a:extLst>
                <a:ext uri="{FF2B5EF4-FFF2-40B4-BE49-F238E27FC236}">
                  <a16:creationId xmlns:a16="http://schemas.microsoft.com/office/drawing/2014/main" id="{45A3508D-65C0-BA23-A38B-9F259B50BE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761" b="89841" l="7875" r="90875">
                          <a14:foregroundMark x1="9500" y1="62948" x2="7875" y2="58167"/>
                          <a14:foregroundMark x1="8875" y1="57371" x2="15125" y2="47809"/>
                          <a14:foregroundMark x1="10750" y1="49602" x2="13125" y2="47410"/>
                          <a14:foregroundMark x1="13500" y1="46813" x2="18750" y2="43426"/>
                          <a14:foregroundMark x1="11250" y1="57171" x2="36250" y2="46614"/>
                          <a14:foregroundMark x1="36250" y1="46614" x2="48750" y2="52590"/>
                          <a14:foregroundMark x1="89875" y1="72908" x2="90875" y2="59960"/>
                          <a14:foregroundMark x1="90875" y1="59960" x2="90875" y2="589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574377" y="757389"/>
              <a:ext cx="2425433" cy="15219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32" name="TextBox 1031">
            <a:extLst>
              <a:ext uri="{FF2B5EF4-FFF2-40B4-BE49-F238E27FC236}">
                <a16:creationId xmlns:a16="http://schemas.microsoft.com/office/drawing/2014/main" id="{42F03E6A-F4C8-17DB-8C06-CD1C06152692}"/>
              </a:ext>
            </a:extLst>
          </p:cNvPr>
          <p:cNvSpPr txBox="1"/>
          <p:nvPr/>
        </p:nvSpPr>
        <p:spPr>
          <a:xfrm>
            <a:off x="70063" y="5632564"/>
            <a:ext cx="12015160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/>
              <a:t>t(35) = 1.92, p = 0.06, d = 0.65, </a:t>
            </a:r>
            <a:r>
              <a:rPr lang="en-US" sz="2400" dirty="0" err="1"/>
              <a:t>CI</a:t>
            </a:r>
            <a:r>
              <a:rPr lang="en-US" sz="2400" baseline="-25000" dirty="0" err="1"/>
              <a:t>d</a:t>
            </a:r>
            <a:r>
              <a:rPr lang="en-US" sz="2400" dirty="0"/>
              <a:t> [0.16, 1.14]       t(27) = 5.13, p &lt; 0.001,  d = 1.97, </a:t>
            </a:r>
            <a:r>
              <a:rPr lang="en-US" sz="2400" dirty="0" err="1"/>
              <a:t>CI</a:t>
            </a:r>
            <a:r>
              <a:rPr lang="en-US" sz="2400" baseline="-25000" dirty="0" err="1"/>
              <a:t>d</a:t>
            </a:r>
            <a:r>
              <a:rPr lang="en-US" sz="2400" dirty="0"/>
              <a:t> [1.31, 2.64]</a:t>
            </a: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31B2F2F-B981-F9EC-432D-ED5B0C364DBF}"/>
              </a:ext>
            </a:extLst>
          </p:cNvPr>
          <p:cNvGrpSpPr/>
          <p:nvPr/>
        </p:nvGrpSpPr>
        <p:grpSpPr>
          <a:xfrm>
            <a:off x="5702727" y="4849025"/>
            <a:ext cx="434940" cy="819381"/>
            <a:chOff x="1234072" y="1784007"/>
            <a:chExt cx="434940" cy="819381"/>
          </a:xfrm>
        </p:grpSpPr>
        <p:cxnSp>
          <p:nvCxnSpPr>
            <p:cNvPr id="1034" name="Straight Connector 1033">
              <a:extLst>
                <a:ext uri="{FF2B5EF4-FFF2-40B4-BE49-F238E27FC236}">
                  <a16:creationId xmlns:a16="http://schemas.microsoft.com/office/drawing/2014/main" id="{58B0CECE-4886-E29B-87A8-7FCF884F818B}"/>
                </a:ext>
              </a:extLst>
            </p:cNvPr>
            <p:cNvCxnSpPr/>
            <p:nvPr/>
          </p:nvCxnSpPr>
          <p:spPr>
            <a:xfrm flipV="1">
              <a:off x="1235987" y="1784007"/>
              <a:ext cx="433025" cy="433025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5" name="Straight Connector 1034">
              <a:extLst>
                <a:ext uri="{FF2B5EF4-FFF2-40B4-BE49-F238E27FC236}">
                  <a16:creationId xmlns:a16="http://schemas.microsoft.com/office/drawing/2014/main" id="{F3DAB15B-1FC0-B05B-18B6-B4D2C541FBD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34072" y="2170363"/>
              <a:ext cx="433025" cy="433025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47D5FE5-98CF-72B0-607E-AD80D996C835}"/>
              </a:ext>
            </a:extLst>
          </p:cNvPr>
          <p:cNvSpPr txBox="1"/>
          <p:nvPr/>
        </p:nvSpPr>
        <p:spPr>
          <a:xfrm>
            <a:off x="277091" y="904935"/>
            <a:ext cx="7291718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/>
              <a:t>Cavities: </a:t>
            </a:r>
            <a:r>
              <a:rPr lang="en-US" sz="2400" dirty="0"/>
              <a:t>Common measure can’t pick up the effect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Consequence: </a:t>
            </a:r>
            <a:r>
              <a:rPr lang="en-US" sz="2400" dirty="0"/>
              <a:t>controversy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Explanation:</a:t>
            </a:r>
            <a:r>
              <a:rPr lang="en-US" sz="2400" dirty="0"/>
              <a:t> Underestimation of the effect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Solution:</a:t>
            </a:r>
            <a:r>
              <a:rPr lang="en-US" sz="2400" dirty="0"/>
              <a:t> Increase sensitivity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557289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D972F-83DA-B703-B182-EABC3EF465E9}"/>
              </a:ext>
            </a:extLst>
          </p:cNvPr>
          <p:cNvSpPr txBox="1"/>
          <p:nvPr/>
        </p:nvSpPr>
        <p:spPr>
          <a:xfrm>
            <a:off x="1044409" y="580709"/>
            <a:ext cx="6292459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Is motion better than keyboard? Only one study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Bad awareness measure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ym typeface="Wingdings" panose="05000000000000000000" pitchFamily="2" charset="2"/>
              </a:rPr>
              <a:t>mOuse</a:t>
            </a:r>
            <a:r>
              <a:rPr lang="en-US" dirty="0">
                <a:sym typeface="Wingdings" panose="05000000000000000000" pitchFamily="2" charset="2"/>
              </a:rPr>
              <a:t> tracking less sensitive then reaching</a:t>
            </a:r>
          </a:p>
        </p:txBody>
      </p:sp>
    </p:spTree>
    <p:extLst>
      <p:ext uri="{BB962C8B-B14F-4D97-AF65-F5344CB8AC3E}">
        <p14:creationId xmlns:p14="http://schemas.microsoft.com/office/powerpoint/2010/main" val="2419532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D972F-83DA-B703-B182-EABC3EF465E9}"/>
              </a:ext>
            </a:extLst>
          </p:cNvPr>
          <p:cNvSpPr txBox="1"/>
          <p:nvPr/>
        </p:nvSpPr>
        <p:spPr>
          <a:xfrm>
            <a:off x="1044409" y="580709"/>
            <a:ext cx="6292459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Current study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Rigorous awareness measure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Reaching</a:t>
            </a:r>
          </a:p>
        </p:txBody>
      </p:sp>
    </p:spTree>
    <p:extLst>
      <p:ext uri="{BB962C8B-B14F-4D97-AF65-F5344CB8AC3E}">
        <p14:creationId xmlns:p14="http://schemas.microsoft.com/office/powerpoint/2010/main" val="3032127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D972F-83DA-B703-B182-EABC3EF465E9}"/>
              </a:ext>
            </a:extLst>
          </p:cNvPr>
          <p:cNvSpPr txBox="1"/>
          <p:nvPr/>
        </p:nvSpPr>
        <p:spPr>
          <a:xfrm>
            <a:off x="1044409" y="580709"/>
            <a:ext cx="629245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Three exploratory studies, one confirmatory</a:t>
            </a:r>
          </a:p>
        </p:txBody>
      </p:sp>
    </p:spTree>
    <p:extLst>
      <p:ext uri="{BB962C8B-B14F-4D97-AF65-F5344CB8AC3E}">
        <p14:creationId xmlns:p14="http://schemas.microsoft.com/office/powerpoint/2010/main" val="4281777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D972F-83DA-B703-B182-EABC3EF465E9}"/>
              </a:ext>
            </a:extLst>
          </p:cNvPr>
          <p:cNvSpPr txBox="1"/>
          <p:nvPr/>
        </p:nvSpPr>
        <p:spPr>
          <a:xfrm>
            <a:off x="1044409" y="580709"/>
            <a:ext cx="6292459" cy="175432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Study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Paradigm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Setup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Extracted 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Results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RT too long -&gt; non </a:t>
            </a:r>
            <a:r>
              <a:rPr lang="en-US" dirty="0" err="1">
                <a:sym typeface="Wingdings" panose="05000000000000000000" pitchFamily="2" charset="2"/>
              </a:rPr>
              <a:t>siongificnat</a:t>
            </a:r>
            <a:r>
              <a:rPr lang="en-US" dirty="0">
                <a:sym typeface="Wingdings" panose="05000000000000000000" pitchFamily="2" charset="2"/>
              </a:rPr>
              <a:t> effect</a:t>
            </a:r>
          </a:p>
        </p:txBody>
      </p:sp>
    </p:spTree>
    <p:extLst>
      <p:ext uri="{BB962C8B-B14F-4D97-AF65-F5344CB8AC3E}">
        <p14:creationId xmlns:p14="http://schemas.microsoft.com/office/powerpoint/2010/main" val="3242881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D972F-83DA-B703-B182-EABC3EF465E9}"/>
              </a:ext>
            </a:extLst>
          </p:cNvPr>
          <p:cNvSpPr txBox="1"/>
          <p:nvPr/>
        </p:nvSpPr>
        <p:spPr>
          <a:xfrm>
            <a:off x="1044409" y="580709"/>
            <a:ext cx="6292459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Study 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Shorter 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Results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Deviant participant – show results without him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Too quick, many excluded trials -&gt; reduces SNR</a:t>
            </a:r>
          </a:p>
        </p:txBody>
      </p:sp>
    </p:spTree>
    <p:extLst>
      <p:ext uri="{BB962C8B-B14F-4D97-AF65-F5344CB8AC3E}">
        <p14:creationId xmlns:p14="http://schemas.microsoft.com/office/powerpoint/2010/main" val="3653020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D972F-83DA-B703-B182-EABC3EF465E9}"/>
              </a:ext>
            </a:extLst>
          </p:cNvPr>
          <p:cNvSpPr txBox="1"/>
          <p:nvPr/>
        </p:nvSpPr>
        <p:spPr>
          <a:xfrm>
            <a:off x="1044409" y="580709"/>
            <a:ext cx="6292459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Study 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Training 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Results – showing some </a:t>
            </a:r>
            <a:r>
              <a:rPr lang="en-US" dirty="0" err="1">
                <a:sym typeface="Wingdings" panose="05000000000000000000" pitchFamily="2" charset="2"/>
              </a:rPr>
              <a:t>ra</a:t>
            </a:r>
            <a:r>
              <a:rPr lang="en-US" dirty="0">
                <a:sym typeface="Wingdings" panose="05000000000000000000" pitchFamily="2" charset="2"/>
              </a:rPr>
              <a:t> effect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Small decrease in RT, but Increase in excluded trials – they might t ask why this happened</a:t>
            </a:r>
          </a:p>
        </p:txBody>
      </p:sp>
    </p:spTree>
    <p:extLst>
      <p:ext uri="{BB962C8B-B14F-4D97-AF65-F5344CB8AC3E}">
        <p14:creationId xmlns:p14="http://schemas.microsoft.com/office/powerpoint/2010/main" val="1654534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D972F-83DA-B703-B182-EABC3EF465E9}"/>
              </a:ext>
            </a:extLst>
          </p:cNvPr>
          <p:cNvSpPr txBox="1"/>
          <p:nvPr/>
        </p:nvSpPr>
        <p:spPr>
          <a:xfrm>
            <a:off x="1044409" y="580709"/>
            <a:ext cx="6292459" cy="729430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Study 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No training 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Includes both measures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Estimation of necessary num of trials to get an effect – half of the trials.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Results – significant effects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Significance, criticism about awareness </a:t>
            </a:r>
            <a:r>
              <a:rPr lang="en-US" dirty="0" err="1">
                <a:sym typeface="Wingdings" panose="05000000000000000000" pitchFamily="2" charset="2"/>
              </a:rPr>
              <a:t>ins’t</a:t>
            </a:r>
            <a:r>
              <a:rPr lang="en-US" dirty="0">
                <a:sym typeface="Wingdings" panose="05000000000000000000" pitchFamily="2" charset="2"/>
              </a:rPr>
              <a:t> relevant.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Increases num of correct answers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Expressed </a:t>
            </a:r>
            <a:r>
              <a:rPr lang="en-US" dirty="0" err="1">
                <a:sym typeface="Wingdings" panose="05000000000000000000" pitchFamily="2" charset="2"/>
              </a:rPr>
              <a:t>thorought</a:t>
            </a:r>
            <a:r>
              <a:rPr lang="en-US" dirty="0">
                <a:sym typeface="Wingdings" panose="05000000000000000000" pitchFamily="2" charset="2"/>
              </a:rPr>
              <a:t> the </a:t>
            </a:r>
            <a:r>
              <a:rPr lang="en-US" dirty="0" err="1">
                <a:sym typeface="Wingdings" panose="05000000000000000000" pitchFamily="2" charset="2"/>
              </a:rPr>
              <a:t>traj</a:t>
            </a:r>
            <a:r>
              <a:rPr lang="en-US" dirty="0">
                <a:sym typeface="Wingdings" panose="05000000000000000000" pitchFamily="2" charset="2"/>
              </a:rPr>
              <a:t> – how did you infer the time? Since </a:t>
            </a:r>
            <a:r>
              <a:rPr lang="en-US" dirty="0" err="1">
                <a:sym typeface="Wingdings" panose="05000000000000000000" pitchFamily="2" charset="2"/>
              </a:rPr>
              <a:t>traj</a:t>
            </a:r>
            <a:r>
              <a:rPr lang="en-US" dirty="0">
                <a:sym typeface="Wingdings" panose="05000000000000000000" pitchFamily="2" charset="2"/>
              </a:rPr>
              <a:t> is normalized.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Less valid trials in motion, but more correct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Effect size comparison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>
                <a:sym typeface="Wingdings" panose="05000000000000000000" pitchFamily="2" charset="2"/>
              </a:rPr>
              <a:t>Discrepency</a:t>
            </a:r>
            <a:r>
              <a:rPr lang="en-US" dirty="0">
                <a:sym typeface="Wingdings" panose="05000000000000000000" pitchFamily="2" charset="2"/>
              </a:rPr>
              <a:t> with Xiao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Mouse more sensitive than reach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AUC as opposed to reach area – show analysis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Awareness measure – Xiao stems from aware participants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Accidental finding – future studies use dynamic starting condition.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Advantages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Decreases invalid trials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Noise keyboard VS reach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Short lived nature of UC effects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Heading angle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X STD</a:t>
            </a:r>
          </a:p>
        </p:txBody>
      </p:sp>
    </p:spTree>
    <p:extLst>
      <p:ext uri="{BB962C8B-B14F-4D97-AF65-F5344CB8AC3E}">
        <p14:creationId xmlns:p14="http://schemas.microsoft.com/office/powerpoint/2010/main" val="768133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D972F-83DA-B703-B182-EABC3EF465E9}"/>
              </a:ext>
            </a:extLst>
          </p:cNvPr>
          <p:cNvSpPr txBox="1"/>
          <p:nvPr/>
        </p:nvSpPr>
        <p:spPr>
          <a:xfrm>
            <a:off x="1044409" y="580709"/>
            <a:ext cx="6292459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Jason might ask about changing the onset of subject movement to better delineate the </a:t>
            </a:r>
            <a:r>
              <a:rPr lang="en-US" dirty="0" err="1">
                <a:sym typeface="Wingdings" panose="05000000000000000000" pitchFamily="2" charset="2"/>
              </a:rPr>
              <a:t>timecourse</a:t>
            </a:r>
            <a:r>
              <a:rPr lang="en-US" dirty="0">
                <a:sym typeface="Wingdings" panose="05000000000000000000" pitchFamily="2" charset="2"/>
              </a:rPr>
              <a:t> of the UC effect.</a:t>
            </a:r>
          </a:p>
        </p:txBody>
      </p:sp>
    </p:spTree>
    <p:extLst>
      <p:ext uri="{BB962C8B-B14F-4D97-AF65-F5344CB8AC3E}">
        <p14:creationId xmlns:p14="http://schemas.microsoft.com/office/powerpoint/2010/main" val="2258567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30A5F0-83D7-4F91-B2E4-462DC0170997}"/>
              </a:ext>
            </a:extLst>
          </p:cNvPr>
          <p:cNvSpPr txBox="1"/>
          <p:nvPr/>
        </p:nvSpPr>
        <p:spPr>
          <a:xfrm>
            <a:off x="0" y="1642533"/>
            <a:ext cx="12192000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Show some sensitivity!</a:t>
            </a:r>
          </a:p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Using motion tracking to explore unconscious measures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5B1EB8-BE2D-4F7A-BF3D-16E87DFCCA16}"/>
              </a:ext>
            </a:extLst>
          </p:cNvPr>
          <p:cNvSpPr txBox="1"/>
          <p:nvPr/>
        </p:nvSpPr>
        <p:spPr>
          <a:xfrm>
            <a:off x="0" y="2951516"/>
            <a:ext cx="1219200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err="1"/>
              <a:t>Khen</a:t>
            </a:r>
            <a:r>
              <a:rPr lang="en-US" sz="1600" dirty="0"/>
              <a:t> Heller under the supervision of Craig S. Chapman</a:t>
            </a:r>
            <a:r>
              <a:rPr lang="en-US" sz="1600" baseline="30000" dirty="0"/>
              <a:t> </a:t>
            </a:r>
            <a:r>
              <a:rPr lang="en-US" sz="1600" dirty="0"/>
              <a:t>and </a:t>
            </a:r>
            <a:r>
              <a:rPr lang="en-US" sz="1600" dirty="0" err="1"/>
              <a:t>Liad</a:t>
            </a:r>
            <a:r>
              <a:rPr lang="en-US" sz="1600" dirty="0"/>
              <a:t> </a:t>
            </a:r>
            <a:r>
              <a:rPr lang="en-US" sz="1600" dirty="0" err="1"/>
              <a:t>Mudrik</a:t>
            </a:r>
            <a:endParaRPr lang="en-US" sz="1600" baseline="30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29B834-96A0-4D20-B566-B355BBE64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4643" y="42642"/>
            <a:ext cx="1928926" cy="9333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91FF38-69A5-E57C-6F71-0A3F2313311E}"/>
              </a:ext>
            </a:extLst>
          </p:cNvPr>
          <p:cNvSpPr txBox="1"/>
          <p:nvPr/>
        </p:nvSpPr>
        <p:spPr>
          <a:xfrm>
            <a:off x="1895061" y="887548"/>
            <a:ext cx="3710609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Add TAU symbol</a:t>
            </a:r>
            <a:endParaRPr lang="he-IL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721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30A5F0-83D7-4F91-B2E4-462DC0170997}"/>
              </a:ext>
            </a:extLst>
          </p:cNvPr>
          <p:cNvSpPr txBox="1"/>
          <p:nvPr/>
        </p:nvSpPr>
        <p:spPr>
          <a:xfrm>
            <a:off x="0" y="6319"/>
            <a:ext cx="12192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Un/conscious processing</a:t>
            </a:r>
          </a:p>
        </p:txBody>
      </p:sp>
      <p:pic>
        <p:nvPicPr>
          <p:cNvPr id="15366" name="Picture 6" descr="Coca Cola Circle Logo Vector (.AI) Free Download">
            <a:extLst>
              <a:ext uri="{FF2B5EF4-FFF2-40B4-BE49-F238E27FC236}">
                <a16:creationId xmlns:a16="http://schemas.microsoft.com/office/drawing/2014/main" id="{5D65BB73-25FF-4F55-9337-C88CFC128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16" y="1081356"/>
            <a:ext cx="1557331" cy="1552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6D60F6-BEAD-4A91-A698-1BE822BD8DF2}"/>
              </a:ext>
            </a:extLst>
          </p:cNvPr>
          <p:cNvSpPr txBox="1"/>
          <p:nvPr/>
        </p:nvSpPr>
        <p:spPr>
          <a:xfrm>
            <a:off x="5249043" y="2587830"/>
            <a:ext cx="169391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/>
              <a:t>Conscious</a:t>
            </a:r>
            <a:endParaRPr lang="en-US" sz="2400" b="1" baseline="30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F6F859-AA4D-457F-A039-657CF98EED94}"/>
              </a:ext>
            </a:extLst>
          </p:cNvPr>
          <p:cNvSpPr txBox="1"/>
          <p:nvPr/>
        </p:nvSpPr>
        <p:spPr>
          <a:xfrm>
            <a:off x="594208" y="634106"/>
            <a:ext cx="1292033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Stimuli</a:t>
            </a:r>
            <a:endParaRPr lang="en-US" sz="2000" baseline="30000" dirty="0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C835E62C-13F7-40BA-82FD-2F4D8060F24C}"/>
              </a:ext>
            </a:extLst>
          </p:cNvPr>
          <p:cNvSpPr/>
          <p:nvPr/>
        </p:nvSpPr>
        <p:spPr>
          <a:xfrm>
            <a:off x="2231881" y="1305680"/>
            <a:ext cx="1242392" cy="1083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B1F91D-D524-47AF-8728-E2A013CFEC8B}"/>
              </a:ext>
            </a:extLst>
          </p:cNvPr>
          <p:cNvSpPr txBox="1"/>
          <p:nvPr/>
        </p:nvSpPr>
        <p:spPr>
          <a:xfrm>
            <a:off x="5916220" y="634106"/>
            <a:ext cx="261541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Perceived?</a:t>
            </a:r>
            <a:endParaRPr lang="en-US" sz="2000" baseline="30000" dirty="0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EBD4EA99-2E40-47ED-837C-C8167CFAAEC3}"/>
              </a:ext>
            </a:extLst>
          </p:cNvPr>
          <p:cNvSpPr/>
          <p:nvPr/>
        </p:nvSpPr>
        <p:spPr>
          <a:xfrm>
            <a:off x="8428104" y="1305680"/>
            <a:ext cx="1242392" cy="1083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F0547CA-D771-458D-90CC-FBFEEDB064A2}"/>
              </a:ext>
            </a:extLst>
          </p:cNvPr>
          <p:cNvSpPr txBox="1"/>
          <p:nvPr/>
        </p:nvSpPr>
        <p:spPr>
          <a:xfrm>
            <a:off x="9468600" y="634106"/>
            <a:ext cx="2360892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Affects Behavior?</a:t>
            </a:r>
            <a:endParaRPr lang="en-US" sz="2000" baseline="300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D31B304-C51C-4923-9FB0-1881E5531E30}"/>
              </a:ext>
            </a:extLst>
          </p:cNvPr>
          <p:cNvSpPr txBox="1"/>
          <p:nvPr/>
        </p:nvSpPr>
        <p:spPr>
          <a:xfrm>
            <a:off x="4916990" y="2602171"/>
            <a:ext cx="2041731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/>
              <a:t>Unconscious</a:t>
            </a:r>
            <a:endParaRPr lang="en-US" sz="2400" b="1" baseline="30000" dirty="0"/>
          </a:p>
        </p:txBody>
      </p:sp>
      <p:pic>
        <p:nvPicPr>
          <p:cNvPr id="38" name="Picture 10" descr="Pin on Amazing Animals and Birds">
            <a:extLst>
              <a:ext uri="{FF2B5EF4-FFF2-40B4-BE49-F238E27FC236}">
                <a16:creationId xmlns:a16="http://schemas.microsoft.com/office/drawing/2014/main" id="{CB66FCE8-ABB4-4842-B6D0-244901400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286" b="98429" l="3131" r="93535">
                        <a14:foregroundMark x1="88182" y1="18286" x2="80404" y2="98429"/>
                        <a14:foregroundMark x1="80404" y1="98429" x2="80404" y2="98429"/>
                        <a14:foregroundMark x1="58182" y1="87571" x2="38687" y2="80714"/>
                        <a14:foregroundMark x1="34444" y1="93571" x2="29394" y2="78714"/>
                        <a14:foregroundMark x1="26667" y1="30286" x2="20505" y2="40143"/>
                        <a14:foregroundMark x1="28788" y1="57429" x2="18788" y2="71857"/>
                        <a14:foregroundMark x1="17576" y1="90286" x2="26162" y2="70857"/>
                        <a14:foregroundMark x1="35152" y1="68857" x2="24343" y2="28143"/>
                        <a14:foregroundMark x1="22424" y1="32286" x2="19192" y2="69429"/>
                        <a14:foregroundMark x1="14848" y1="58286" x2="12020" y2="92429"/>
                        <a14:foregroundMark x1="9495" y1="92714" x2="9899" y2="78143"/>
                        <a14:foregroundMark x1="11010" y1="65571" x2="12424" y2="46000"/>
                        <a14:foregroundMark x1="46768" y1="50000" x2="41919" y2="43143"/>
                        <a14:foregroundMark x1="40000" y1="37143" x2="36768" y2="32857"/>
                        <a14:foregroundMark x1="86869" y1="13714" x2="90909" y2="43143"/>
                        <a14:foregroundMark x1="90909" y1="43143" x2="90909" y2="43143"/>
                        <a14:foregroundMark x1="92222" y1="32857" x2="93030" y2="23571"/>
                        <a14:foregroundMark x1="93939" y1="28714" x2="93434" y2="22714"/>
                        <a14:foregroundMark x1="85859" y1="10714" x2="81616" y2="9286"/>
                        <a14:foregroundMark x1="92828" y1="21000" x2="89697" y2="15000"/>
                        <a14:foregroundMark x1="5749" y1="80751" x2="5657" y2="81429"/>
                        <a14:foregroundMark x1="8889" y1="57714" x2="6375" y2="76161"/>
                        <a14:foregroundMark x1="7374" y1="50000" x2="6362" y2="54186"/>
                        <a14:foregroundMark x1="59192" y1="91571" x2="76162" y2="91857"/>
                        <a14:backgroundMark x1="66667" y1="72143" x2="72727" y2="53571"/>
                        <a14:backgroundMark x1="65960" y1="77143" x2="64949" y2="79857"/>
                        <a14:backgroundMark x1="59798" y1="53571" x2="60101" y2="54714"/>
                        <a14:backgroundMark x1="2727" y1="43714" x2="808" y2="47000"/>
                        <a14:backgroundMark x1="89495" y1="99286" x2="93030" y2="90571"/>
                        <a14:backgroundMark x1="3333" y1="46000" x2="303" y2="80000"/>
                        <a14:backgroundMark x1="303" y1="80000" x2="0" y2="81000"/>
                        <a14:backgroundMark x1="3535" y1="54143" x2="3333" y2="80714"/>
                        <a14:backgroundMark x1="4848" y1="58000" x2="1717" y2="795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448664" y="1684282"/>
            <a:ext cx="400764" cy="283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phic 4" descr="Eye with solid fill">
            <a:extLst>
              <a:ext uri="{FF2B5EF4-FFF2-40B4-BE49-F238E27FC236}">
                <a16:creationId xmlns:a16="http://schemas.microsoft.com/office/drawing/2014/main" id="{C2F35EA4-6242-467C-893A-AA88C9AD7B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66725" y="1390003"/>
            <a:ext cx="914400" cy="914400"/>
          </a:xfrm>
          <a:prstGeom prst="rect">
            <a:avLst/>
          </a:prstGeom>
        </p:spPr>
      </p:pic>
      <p:pic>
        <p:nvPicPr>
          <p:cNvPr id="1026" name="Picture 2" descr="Brain Cartoon Character Images | Free Vectors, Stock Photos &amp; PSD">
            <a:extLst>
              <a:ext uri="{FF2B5EF4-FFF2-40B4-BE49-F238E27FC236}">
                <a16:creationId xmlns:a16="http://schemas.microsoft.com/office/drawing/2014/main" id="{1DEBD406-1123-DCA4-9D78-D6141DB66A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40296" y="1081356"/>
            <a:ext cx="1975954" cy="1580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2B21B1-0068-4DF0-EB84-43111986E5F5}"/>
              </a:ext>
            </a:extLst>
          </p:cNvPr>
          <p:cNvSpPr txBox="1"/>
          <p:nvPr/>
        </p:nvSpPr>
        <p:spPr>
          <a:xfrm>
            <a:off x="3270203" y="634106"/>
            <a:ext cx="261541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Processing</a:t>
            </a:r>
            <a:endParaRPr lang="en-US" sz="2000" baseline="30000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4903354-D88F-61DC-8C2A-061F68E36027}"/>
              </a:ext>
            </a:extLst>
          </p:cNvPr>
          <p:cNvSpPr/>
          <p:nvPr/>
        </p:nvSpPr>
        <p:spPr>
          <a:xfrm>
            <a:off x="5367361" y="1284443"/>
            <a:ext cx="1242392" cy="1083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Arrow: U-Turn 9">
            <a:extLst>
              <a:ext uri="{FF2B5EF4-FFF2-40B4-BE49-F238E27FC236}">
                <a16:creationId xmlns:a16="http://schemas.microsoft.com/office/drawing/2014/main" id="{0AAFB636-5CBA-F633-5C3B-FEE884FDC88F}"/>
              </a:ext>
            </a:extLst>
          </p:cNvPr>
          <p:cNvSpPr/>
          <p:nvPr/>
        </p:nvSpPr>
        <p:spPr>
          <a:xfrm rot="10800000" flipH="1">
            <a:off x="4377635" y="2709259"/>
            <a:ext cx="6586330" cy="1308864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451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" grpId="0" animBg="1"/>
      <p:bldP spid="25" grpId="0"/>
      <p:bldP spid="28" grpId="0" animBg="1"/>
      <p:bldP spid="29" grpId="0"/>
      <p:bldP spid="34" grpId="0"/>
      <p:bldP spid="6" grpId="0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DE3B833E-119B-C4A8-7976-91AF5C42A5EB}"/>
              </a:ext>
            </a:extLst>
          </p:cNvPr>
          <p:cNvSpPr/>
          <p:nvPr/>
        </p:nvSpPr>
        <p:spPr>
          <a:xfrm>
            <a:off x="6370013" y="5469136"/>
            <a:ext cx="529506" cy="51987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B1C3CF5-6C89-0FB7-4788-ACAC04BE5B01}"/>
              </a:ext>
            </a:extLst>
          </p:cNvPr>
          <p:cNvSpPr/>
          <p:nvPr/>
        </p:nvSpPr>
        <p:spPr>
          <a:xfrm>
            <a:off x="6335439" y="6069662"/>
            <a:ext cx="404647" cy="319276"/>
          </a:xfrm>
          <a:prstGeom prst="ellipse">
            <a:avLst/>
          </a:prstGeom>
          <a:solidFill>
            <a:srgbClr val="4A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78BBCA3-E567-AEBD-3C27-3AB7AB569879}"/>
              </a:ext>
            </a:extLst>
          </p:cNvPr>
          <p:cNvSpPr/>
          <p:nvPr/>
        </p:nvSpPr>
        <p:spPr>
          <a:xfrm>
            <a:off x="7030880" y="5596184"/>
            <a:ext cx="285306" cy="279949"/>
          </a:xfrm>
          <a:prstGeom prst="ellipse">
            <a:avLst/>
          </a:prstGeom>
          <a:solidFill>
            <a:srgbClr val="4A1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480EA-28AE-F72D-8B42-ED57042BDB76}"/>
              </a:ext>
            </a:extLst>
          </p:cNvPr>
          <p:cNvSpPr txBox="1"/>
          <p:nvPr/>
        </p:nvSpPr>
        <p:spPr>
          <a:xfrm>
            <a:off x="0" y="6319"/>
            <a:ext cx="12192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Unconscious processing</a:t>
            </a:r>
          </a:p>
        </p:txBody>
      </p:sp>
      <p:pic>
        <p:nvPicPr>
          <p:cNvPr id="3" name="Picture 6" descr="Coca Cola Circle Logo Vector (.AI) Free Download">
            <a:extLst>
              <a:ext uri="{FF2B5EF4-FFF2-40B4-BE49-F238E27FC236}">
                <a16:creationId xmlns:a16="http://schemas.microsoft.com/office/drawing/2014/main" id="{4E2DD520-410A-CA52-7C5C-E16A62C50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16" y="1081356"/>
            <a:ext cx="1557331" cy="1552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59D9A6-CB9E-E8DF-4A9C-614D8CDA9695}"/>
              </a:ext>
            </a:extLst>
          </p:cNvPr>
          <p:cNvSpPr txBox="1"/>
          <p:nvPr/>
        </p:nvSpPr>
        <p:spPr>
          <a:xfrm>
            <a:off x="5249043" y="2587830"/>
            <a:ext cx="169391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/>
              <a:t>Conscious</a:t>
            </a:r>
            <a:endParaRPr lang="en-US" sz="2400" b="1" baseline="30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DE0DC9-32AC-27AC-F782-0A09BFF11242}"/>
              </a:ext>
            </a:extLst>
          </p:cNvPr>
          <p:cNvSpPr txBox="1"/>
          <p:nvPr/>
        </p:nvSpPr>
        <p:spPr>
          <a:xfrm>
            <a:off x="594208" y="634106"/>
            <a:ext cx="1292033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Stimuli</a:t>
            </a:r>
            <a:endParaRPr lang="en-US" sz="2000" baseline="30000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1F9C8B8-B796-4F65-4567-B9DB7B16766B}"/>
              </a:ext>
            </a:extLst>
          </p:cNvPr>
          <p:cNvSpPr/>
          <p:nvPr/>
        </p:nvSpPr>
        <p:spPr>
          <a:xfrm>
            <a:off x="2231881" y="1305680"/>
            <a:ext cx="1242392" cy="1083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B83559-61D9-F7F1-38BF-B3C1086EB9F5}"/>
              </a:ext>
            </a:extLst>
          </p:cNvPr>
          <p:cNvSpPr txBox="1"/>
          <p:nvPr/>
        </p:nvSpPr>
        <p:spPr>
          <a:xfrm>
            <a:off x="5916220" y="634106"/>
            <a:ext cx="261541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Perceived?</a:t>
            </a:r>
            <a:endParaRPr lang="en-US" sz="2000" baseline="30000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9F2E66F-ED70-5F72-E2FA-463F94BFC8C0}"/>
              </a:ext>
            </a:extLst>
          </p:cNvPr>
          <p:cNvSpPr/>
          <p:nvPr/>
        </p:nvSpPr>
        <p:spPr>
          <a:xfrm>
            <a:off x="8428104" y="1305680"/>
            <a:ext cx="1242392" cy="1083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464CBF-3A8A-F801-8989-090A243D8AE7}"/>
              </a:ext>
            </a:extLst>
          </p:cNvPr>
          <p:cNvSpPr txBox="1"/>
          <p:nvPr/>
        </p:nvSpPr>
        <p:spPr>
          <a:xfrm>
            <a:off x="9468600" y="634106"/>
            <a:ext cx="2360892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Affects Behavior?</a:t>
            </a:r>
            <a:endParaRPr lang="en-US" sz="2000" baseline="30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DC280F-B202-5768-2781-C1445D0444CE}"/>
              </a:ext>
            </a:extLst>
          </p:cNvPr>
          <p:cNvSpPr txBox="1"/>
          <p:nvPr/>
        </p:nvSpPr>
        <p:spPr>
          <a:xfrm>
            <a:off x="4916990" y="2602171"/>
            <a:ext cx="2041731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b="1" dirty="0"/>
              <a:t>Unconscious</a:t>
            </a:r>
            <a:endParaRPr lang="en-US" sz="2400" b="1" baseline="30000" dirty="0"/>
          </a:p>
        </p:txBody>
      </p:sp>
      <p:pic>
        <p:nvPicPr>
          <p:cNvPr id="12" name="Picture 10" descr="Pin on Amazing Animals and Birds">
            <a:extLst>
              <a:ext uri="{FF2B5EF4-FFF2-40B4-BE49-F238E27FC236}">
                <a16:creationId xmlns:a16="http://schemas.microsoft.com/office/drawing/2014/main" id="{D85BC2D5-0BFB-A781-FC9C-36BF1CA68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286" b="98429" l="3131" r="93535">
                        <a14:foregroundMark x1="88182" y1="18286" x2="80404" y2="98429"/>
                        <a14:foregroundMark x1="80404" y1="98429" x2="80404" y2="98429"/>
                        <a14:foregroundMark x1="58182" y1="87571" x2="38687" y2="80714"/>
                        <a14:foregroundMark x1="34444" y1="93571" x2="29394" y2="78714"/>
                        <a14:foregroundMark x1="26667" y1="30286" x2="20505" y2="40143"/>
                        <a14:foregroundMark x1="28788" y1="57429" x2="18788" y2="71857"/>
                        <a14:foregroundMark x1="17576" y1="90286" x2="26162" y2="70857"/>
                        <a14:foregroundMark x1="35152" y1="68857" x2="24343" y2="28143"/>
                        <a14:foregroundMark x1="22424" y1="32286" x2="19192" y2="69429"/>
                        <a14:foregroundMark x1="14848" y1="58286" x2="12020" y2="92429"/>
                        <a14:foregroundMark x1="9495" y1="92714" x2="9899" y2="78143"/>
                        <a14:foregroundMark x1="11010" y1="65571" x2="12424" y2="46000"/>
                        <a14:foregroundMark x1="46768" y1="50000" x2="41919" y2="43143"/>
                        <a14:foregroundMark x1="40000" y1="37143" x2="36768" y2="32857"/>
                        <a14:foregroundMark x1="86869" y1="13714" x2="90909" y2="43143"/>
                        <a14:foregroundMark x1="90909" y1="43143" x2="90909" y2="43143"/>
                        <a14:foregroundMark x1="92222" y1="32857" x2="93030" y2="23571"/>
                        <a14:foregroundMark x1="93939" y1="28714" x2="93434" y2="22714"/>
                        <a14:foregroundMark x1="85859" y1="10714" x2="81616" y2="9286"/>
                        <a14:foregroundMark x1="92828" y1="21000" x2="89697" y2="15000"/>
                        <a14:foregroundMark x1="5749" y1="80751" x2="5657" y2="81429"/>
                        <a14:foregroundMark x1="8889" y1="57714" x2="6375" y2="76161"/>
                        <a14:foregroundMark x1="7374" y1="50000" x2="6362" y2="54186"/>
                        <a14:foregroundMark x1="59192" y1="91571" x2="76162" y2="91857"/>
                        <a14:backgroundMark x1="66667" y1="72143" x2="72727" y2="53571"/>
                        <a14:backgroundMark x1="65960" y1="77143" x2="64949" y2="79857"/>
                        <a14:backgroundMark x1="59798" y1="53571" x2="60101" y2="54714"/>
                        <a14:backgroundMark x1="2727" y1="43714" x2="808" y2="47000"/>
                        <a14:backgroundMark x1="89495" y1="99286" x2="93030" y2="90571"/>
                        <a14:backgroundMark x1="3333" y1="46000" x2="303" y2="80000"/>
                        <a14:backgroundMark x1="303" y1="80000" x2="0" y2="81000"/>
                        <a14:backgroundMark x1="3535" y1="54143" x2="3333" y2="80714"/>
                        <a14:backgroundMark x1="4848" y1="58000" x2="1717" y2="795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448664" y="1684282"/>
            <a:ext cx="400764" cy="283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Graphic 12" descr="Eye with solid fill">
            <a:extLst>
              <a:ext uri="{FF2B5EF4-FFF2-40B4-BE49-F238E27FC236}">
                <a16:creationId xmlns:a16="http://schemas.microsoft.com/office/drawing/2014/main" id="{0805316A-8CEB-8F0A-D239-4AC7AF99D8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766725" y="1390003"/>
            <a:ext cx="914400" cy="914400"/>
          </a:xfrm>
          <a:prstGeom prst="rect">
            <a:avLst/>
          </a:prstGeom>
        </p:spPr>
      </p:pic>
      <p:pic>
        <p:nvPicPr>
          <p:cNvPr id="14" name="Picture 2" descr="Brain Cartoon Character Images | Free Vectors, Stock Photos &amp; PSD">
            <a:extLst>
              <a:ext uri="{FF2B5EF4-FFF2-40B4-BE49-F238E27FC236}">
                <a16:creationId xmlns:a16="http://schemas.microsoft.com/office/drawing/2014/main" id="{5876F59E-FEBD-4E34-D13A-3D6E3DC84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40296" y="1081356"/>
            <a:ext cx="1975954" cy="1580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459D965-EA20-FBCC-BAFB-5A67D36E8A6B}"/>
              </a:ext>
            </a:extLst>
          </p:cNvPr>
          <p:cNvSpPr txBox="1"/>
          <p:nvPr/>
        </p:nvSpPr>
        <p:spPr>
          <a:xfrm>
            <a:off x="3270203" y="634106"/>
            <a:ext cx="261541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Processing</a:t>
            </a:r>
            <a:endParaRPr lang="en-US" sz="2000" baseline="30000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6448B02-AE44-C339-9EE2-CFF9962A88B0}"/>
              </a:ext>
            </a:extLst>
          </p:cNvPr>
          <p:cNvSpPr/>
          <p:nvPr/>
        </p:nvSpPr>
        <p:spPr>
          <a:xfrm>
            <a:off x="5367361" y="1284443"/>
            <a:ext cx="1242392" cy="1083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Arrow: U-Turn 16">
            <a:extLst>
              <a:ext uri="{FF2B5EF4-FFF2-40B4-BE49-F238E27FC236}">
                <a16:creationId xmlns:a16="http://schemas.microsoft.com/office/drawing/2014/main" id="{2C6AF3E6-78E8-00B9-DD2A-87A07AF8A88E}"/>
              </a:ext>
            </a:extLst>
          </p:cNvPr>
          <p:cNvSpPr/>
          <p:nvPr/>
        </p:nvSpPr>
        <p:spPr>
          <a:xfrm rot="10800000" flipH="1">
            <a:off x="4377635" y="2709259"/>
            <a:ext cx="6586330" cy="1308864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pic>
        <p:nvPicPr>
          <p:cNvPr id="18" name="Picture 6" descr="Coca Cola Circle Logo Vector (.AI) Free Download">
            <a:extLst>
              <a:ext uri="{FF2B5EF4-FFF2-40B4-BE49-F238E27FC236}">
                <a16:creationId xmlns:a16="http://schemas.microsoft.com/office/drawing/2014/main" id="{2844D501-46D3-BEAD-77D4-BA0760640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16" y="4912377"/>
            <a:ext cx="1557331" cy="1552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5AD87CA-307D-AB67-29B0-F01E791E0625}"/>
              </a:ext>
            </a:extLst>
          </p:cNvPr>
          <p:cNvSpPr txBox="1"/>
          <p:nvPr/>
        </p:nvSpPr>
        <p:spPr>
          <a:xfrm>
            <a:off x="594208" y="4317982"/>
            <a:ext cx="1292033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Degrading physical </a:t>
            </a:r>
            <a:r>
              <a:rPr lang="en-US" sz="2000" dirty="0" err="1"/>
              <a:t>propeties</a:t>
            </a:r>
            <a:endParaRPr lang="en-US" sz="2000" baseline="30000" dirty="0"/>
          </a:p>
        </p:txBody>
      </p:sp>
      <p:pic>
        <p:nvPicPr>
          <p:cNvPr id="22" name="Picture 6" descr="Coca Cola Circle Logo Vector (.AI) Free Download">
            <a:extLst>
              <a:ext uri="{FF2B5EF4-FFF2-40B4-BE49-F238E27FC236}">
                <a16:creationId xmlns:a16="http://schemas.microsoft.com/office/drawing/2014/main" id="{12BBA4E3-E8FE-AD86-11E1-16CD9DDD0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712" y="4912377"/>
            <a:ext cx="1557331" cy="1552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65C315-0C28-FE0B-CEA1-D0D47A613ED7}"/>
              </a:ext>
            </a:extLst>
          </p:cNvPr>
          <p:cNvSpPr txBox="1"/>
          <p:nvPr/>
        </p:nvSpPr>
        <p:spPr>
          <a:xfrm>
            <a:off x="5080682" y="4317982"/>
            <a:ext cx="1293842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 err="1"/>
              <a:t>Supression</a:t>
            </a:r>
            <a:r>
              <a:rPr lang="en-US" sz="2000" dirty="0"/>
              <a:t> by more salient stimuli</a:t>
            </a:r>
            <a:endParaRPr lang="en-US" sz="2000" baseline="300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2B8A59F-A061-AC63-6EA1-399499377148}"/>
              </a:ext>
            </a:extLst>
          </p:cNvPr>
          <p:cNvSpPr/>
          <p:nvPr/>
        </p:nvSpPr>
        <p:spPr>
          <a:xfrm>
            <a:off x="6095999" y="5306658"/>
            <a:ext cx="289034" cy="285594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377F5C9-9871-741A-560C-BB865B01F665}"/>
              </a:ext>
            </a:extLst>
          </p:cNvPr>
          <p:cNvSpPr/>
          <p:nvPr/>
        </p:nvSpPr>
        <p:spPr>
          <a:xfrm>
            <a:off x="7052441" y="5731261"/>
            <a:ext cx="404647" cy="43305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AA74782-859A-EEAC-CC82-6F44D1486C55}"/>
              </a:ext>
            </a:extLst>
          </p:cNvPr>
          <p:cNvSpPr/>
          <p:nvPr/>
        </p:nvSpPr>
        <p:spPr>
          <a:xfrm>
            <a:off x="6095999" y="5731261"/>
            <a:ext cx="650598" cy="54794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7189076-CD25-4CBF-ECFE-B0F0149D547D}"/>
              </a:ext>
            </a:extLst>
          </p:cNvPr>
          <p:cNvSpPr/>
          <p:nvPr/>
        </p:nvSpPr>
        <p:spPr>
          <a:xfrm>
            <a:off x="6927560" y="5241581"/>
            <a:ext cx="529506" cy="433056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2B60C1D-BC59-4524-C905-A724420449A5}"/>
              </a:ext>
            </a:extLst>
          </p:cNvPr>
          <p:cNvSpPr/>
          <p:nvPr/>
        </p:nvSpPr>
        <p:spPr>
          <a:xfrm>
            <a:off x="6318450" y="5272487"/>
            <a:ext cx="404648" cy="37070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C82B2B7-578A-6764-406A-7FDAA0ACC602}"/>
              </a:ext>
            </a:extLst>
          </p:cNvPr>
          <p:cNvSpPr/>
          <p:nvPr/>
        </p:nvSpPr>
        <p:spPr>
          <a:xfrm>
            <a:off x="7017997" y="6087350"/>
            <a:ext cx="289034" cy="24283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E87BF18-7313-0198-3DF6-DB2A7BF952A7}"/>
              </a:ext>
            </a:extLst>
          </p:cNvPr>
          <p:cNvSpPr/>
          <p:nvPr/>
        </p:nvSpPr>
        <p:spPr>
          <a:xfrm>
            <a:off x="6546917" y="5984452"/>
            <a:ext cx="404647" cy="370704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4BEF404-A996-0272-2646-DD25FCE2BEA4}"/>
              </a:ext>
            </a:extLst>
          </p:cNvPr>
          <p:cNvSpPr/>
          <p:nvPr/>
        </p:nvSpPr>
        <p:spPr>
          <a:xfrm>
            <a:off x="7231989" y="5565388"/>
            <a:ext cx="266365" cy="242839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FAF215E-2357-CEBC-FC0F-E37ECB21D0F0}"/>
              </a:ext>
            </a:extLst>
          </p:cNvPr>
          <p:cNvSpPr/>
          <p:nvPr/>
        </p:nvSpPr>
        <p:spPr>
          <a:xfrm>
            <a:off x="6951082" y="5761070"/>
            <a:ext cx="314446" cy="259936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5AB2577-9767-9876-AA57-7808E6DD75EC}"/>
              </a:ext>
            </a:extLst>
          </p:cNvPr>
          <p:cNvSpPr/>
          <p:nvPr/>
        </p:nvSpPr>
        <p:spPr>
          <a:xfrm>
            <a:off x="6710364" y="5266247"/>
            <a:ext cx="314446" cy="259936"/>
          </a:xfrm>
          <a:prstGeom prst="ellipse">
            <a:avLst/>
          </a:prstGeom>
          <a:solidFill>
            <a:srgbClr val="EE2A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023A92A-C49A-2080-296F-97CA956113C8}"/>
              </a:ext>
            </a:extLst>
          </p:cNvPr>
          <p:cNvSpPr/>
          <p:nvPr/>
        </p:nvSpPr>
        <p:spPr>
          <a:xfrm>
            <a:off x="6798209" y="6100548"/>
            <a:ext cx="285306" cy="27994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90969D3-D8E9-3048-55C0-8F7802DAD2B8}"/>
              </a:ext>
            </a:extLst>
          </p:cNvPr>
          <p:cNvSpPr/>
          <p:nvPr/>
        </p:nvSpPr>
        <p:spPr>
          <a:xfrm>
            <a:off x="6545797" y="5249259"/>
            <a:ext cx="285306" cy="279949"/>
          </a:xfrm>
          <a:prstGeom prst="ellipse">
            <a:avLst/>
          </a:prstGeom>
          <a:solidFill>
            <a:srgbClr val="00D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299EBEF-695E-F336-11B2-F698CAE1783A}"/>
              </a:ext>
            </a:extLst>
          </p:cNvPr>
          <p:cNvSpPr/>
          <p:nvPr/>
        </p:nvSpPr>
        <p:spPr>
          <a:xfrm>
            <a:off x="6746597" y="5503867"/>
            <a:ext cx="336918" cy="37070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708F728-9201-B77B-9E84-069C124F000B}"/>
              </a:ext>
            </a:extLst>
          </p:cNvPr>
          <p:cNvSpPr/>
          <p:nvPr/>
        </p:nvSpPr>
        <p:spPr>
          <a:xfrm>
            <a:off x="6061442" y="5784727"/>
            <a:ext cx="285306" cy="279949"/>
          </a:xfrm>
          <a:prstGeom prst="ellipse">
            <a:avLst/>
          </a:prstGeom>
          <a:solidFill>
            <a:srgbClr val="00D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39A573C-23D5-D9A9-CD37-AC2D33C856E0}"/>
              </a:ext>
            </a:extLst>
          </p:cNvPr>
          <p:cNvSpPr/>
          <p:nvPr/>
        </p:nvSpPr>
        <p:spPr>
          <a:xfrm>
            <a:off x="6031372" y="5573557"/>
            <a:ext cx="366651" cy="30050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5FB6A35-68F2-4C16-585E-33541ED578B8}"/>
              </a:ext>
            </a:extLst>
          </p:cNvPr>
          <p:cNvSpPr/>
          <p:nvPr/>
        </p:nvSpPr>
        <p:spPr>
          <a:xfrm>
            <a:off x="6746597" y="5891038"/>
            <a:ext cx="404647" cy="319276"/>
          </a:xfrm>
          <a:prstGeom prst="ellipse">
            <a:avLst/>
          </a:prstGeom>
          <a:solidFill>
            <a:srgbClr val="EE2A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7B40860-A4B4-EBC3-4166-3619A5ED72ED}"/>
              </a:ext>
            </a:extLst>
          </p:cNvPr>
          <p:cNvSpPr/>
          <p:nvPr/>
        </p:nvSpPr>
        <p:spPr>
          <a:xfrm>
            <a:off x="6367642" y="5779905"/>
            <a:ext cx="349381" cy="33576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36CE0A1-AD0C-64F5-5435-B711764E37AD}"/>
              </a:ext>
            </a:extLst>
          </p:cNvPr>
          <p:cNvSpPr/>
          <p:nvPr/>
        </p:nvSpPr>
        <p:spPr>
          <a:xfrm>
            <a:off x="6934199" y="5457175"/>
            <a:ext cx="210237" cy="166478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4DEDC3C-40ED-5074-963B-E0923CA1B95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804" b="89990" l="4066" r="97338">
                        <a14:foregroundMark x1="9923" y1="17131" x2="4114" y2="28896"/>
                        <a14:foregroundMark x1="4114" y1="28896" x2="4453" y2="30031"/>
                        <a14:foregroundMark x1="90755" y1="20021" x2="93175" y2="28586"/>
                        <a14:foregroundMark x1="93175" y1="28586" x2="92740" y2="30444"/>
                        <a14:foregroundMark x1="97338" y1="22910" x2="96273" y2="277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91712" y="4912377"/>
            <a:ext cx="4100794" cy="1923364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057FFEDB-2029-16C7-6DB5-26A98FA4CDB6}"/>
              </a:ext>
            </a:extLst>
          </p:cNvPr>
          <p:cNvSpPr txBox="1"/>
          <p:nvPr/>
        </p:nvSpPr>
        <p:spPr>
          <a:xfrm>
            <a:off x="9355204" y="4317982"/>
            <a:ext cx="1293842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000" dirty="0"/>
              <a:t>Diverting attention</a:t>
            </a:r>
            <a:endParaRPr lang="en-US" sz="2000" baseline="30000" dirty="0"/>
          </a:p>
        </p:txBody>
      </p:sp>
      <p:pic>
        <p:nvPicPr>
          <p:cNvPr id="49" name="Picture 6" descr="Coca Cola Circle Logo Vector (.AI) Free Download">
            <a:extLst>
              <a:ext uri="{FF2B5EF4-FFF2-40B4-BE49-F238E27FC236}">
                <a16:creationId xmlns:a16="http://schemas.microsoft.com/office/drawing/2014/main" id="{37B3DA9D-FE44-8859-DEF0-8E2D5678A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8047" y="5168935"/>
            <a:ext cx="998710" cy="995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Funny clown cartoon playing balls on bicycle Vector Image | Clowns funny,  Clown crafts, Clown images">
            <a:extLst>
              <a:ext uri="{FF2B5EF4-FFF2-40B4-BE49-F238E27FC236}">
                <a16:creationId xmlns:a16="http://schemas.microsoft.com/office/drawing/2014/main" id="{1D624080-E510-DFAC-3DE3-8A523CC66A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204" b="88519" l="3429" r="98429">
                        <a14:foregroundMark x1="34857" y1="51944" x2="25857" y2="30278"/>
                        <a14:foregroundMark x1="25143" y1="18796" x2="27143" y2="38519"/>
                        <a14:foregroundMark x1="9143" y1="27222" x2="16143" y2="36574"/>
                        <a14:foregroundMark x1="38143" y1="28333" x2="33143" y2="36574"/>
                        <a14:foregroundMark x1="22429" y1="46111" x2="22857" y2="55370"/>
                        <a14:foregroundMark x1="26857" y1="58889" x2="32857" y2="72315"/>
                        <a14:foregroundMark x1="34857" y1="72500" x2="32429" y2="82315"/>
                        <a14:foregroundMark x1="32857" y1="76667" x2="35143" y2="85926"/>
                        <a14:foregroundMark x1="32143" y1="84630" x2="39857" y2="87500"/>
                        <a14:foregroundMark x1="46857" y1="84907" x2="33429" y2="77315"/>
                        <a14:foregroundMark x1="45571" y1="61019" x2="57857" y2="60833"/>
                        <a14:foregroundMark x1="52571" y1="38704" x2="58571" y2="44352"/>
                        <a14:foregroundMark x1="41571" y1="47778" x2="57857" y2="50833"/>
                        <a14:foregroundMark x1="73000" y1="34352" x2="85286" y2="42222"/>
                        <a14:foregroundMark x1="75000" y1="18148" x2="90714" y2="16389"/>
                        <a14:foregroundMark x1="90286" y1="13333" x2="98714" y2="12963"/>
                        <a14:foregroundMark x1="49143" y1="12500" x2="43571" y2="4259"/>
                        <a14:foregroundMark x1="51143" y1="11667" x2="54571" y2="14907"/>
                        <a14:foregroundMark x1="43857" y1="3611" x2="42143" y2="1204"/>
                        <a14:foregroundMark x1="7714" y1="28056" x2="3429" y2="25926"/>
                        <a14:foregroundMark x1="55286" y1="49722" x2="62571" y2="48704"/>
                        <a14:foregroundMark x1="59857" y1="51296" x2="66286" y2="51296"/>
                        <a14:foregroundMark x1="64286" y1="50370" x2="68857" y2="49722"/>
                        <a14:foregroundMark x1="42571" y1="45463" x2="39857" y2="44815"/>
                        <a14:foregroundMark x1="18714" y1="45833" x2="21143" y2="44167"/>
                        <a14:foregroundMark x1="24857" y1="77037" x2="46143" y2="75741"/>
                        <a14:foregroundMark x1="23429" y1="77315" x2="47571" y2="76204"/>
                        <a14:foregroundMark x1="28857" y1="76389" x2="38857" y2="74074"/>
                        <a14:foregroundMark x1="41571" y1="73796" x2="45857" y2="74722"/>
                        <a14:foregroundMark x1="40143" y1="62963" x2="40143" y2="71389"/>
                        <a14:foregroundMark x1="24429" y1="86852" x2="41857" y2="88519"/>
                        <a14:foregroundMark x1="25857" y1="87870" x2="23857" y2="80741"/>
                        <a14:foregroundMark x1="86714" y1="39815" x2="92286" y2="43889"/>
                        <a14:foregroundMark x1="61857" y1="53056" x2="66571" y2="543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696"/>
          <a:stretch/>
        </p:blipFill>
        <p:spPr bwMode="auto">
          <a:xfrm>
            <a:off x="9581737" y="4384582"/>
            <a:ext cx="1571903" cy="2238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4851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/>
      <p:bldP spid="9" grpId="0" animBg="1"/>
      <p:bldP spid="10" grpId="0"/>
      <p:bldP spid="11" grpId="0"/>
      <p:bldP spid="15" grpId="0"/>
      <p:bldP spid="16" grpId="0" animBg="1"/>
      <p:bldP spid="21" grpId="0"/>
      <p:bldP spid="23" grpId="0"/>
      <p:bldP spid="4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6991B5-D021-E209-FF48-F76E3F045331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Measuring the Unconscious effect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8EF91BD-47ED-1300-7397-9F3A53925C30}"/>
              </a:ext>
            </a:extLst>
          </p:cNvPr>
          <p:cNvGrpSpPr/>
          <p:nvPr/>
        </p:nvGrpSpPr>
        <p:grpSpPr>
          <a:xfrm>
            <a:off x="631541" y="2390065"/>
            <a:ext cx="2446686" cy="3109035"/>
            <a:chOff x="1432503" y="2625722"/>
            <a:chExt cx="2569404" cy="3019583"/>
          </a:xfrm>
        </p:grpSpPr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DC284992-0B90-544C-A6A1-A3C101A0586A}"/>
                </a:ext>
              </a:extLst>
            </p:cNvPr>
            <p:cNvCxnSpPr>
              <a:cxnSpLocks/>
            </p:cNvCxnSpPr>
            <p:nvPr/>
          </p:nvCxnSpPr>
          <p:spPr>
            <a:xfrm>
              <a:off x="1432503" y="2625722"/>
              <a:ext cx="2569404" cy="301958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831F30EE-BEA8-1398-380F-92938E8DFF18}"/>
                </a:ext>
              </a:extLst>
            </p:cNvPr>
            <p:cNvSpPr txBox="1"/>
            <p:nvPr/>
          </p:nvSpPr>
          <p:spPr>
            <a:xfrm rot="3001931">
              <a:off x="1981896" y="4030919"/>
              <a:ext cx="1190931" cy="28028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b="1" dirty="0"/>
                <a:t>Time</a:t>
              </a:r>
              <a:endParaRPr lang="he-IL" b="1" dirty="0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FC6FB06D-44CB-97FD-FDF0-EDB6D2148915}"/>
              </a:ext>
            </a:extLst>
          </p:cNvPr>
          <p:cNvGrpSpPr/>
          <p:nvPr/>
        </p:nvGrpSpPr>
        <p:grpSpPr>
          <a:xfrm>
            <a:off x="1128317" y="1625204"/>
            <a:ext cx="2290619" cy="1182255"/>
            <a:chOff x="1487053" y="2456872"/>
            <a:chExt cx="2290619" cy="1182255"/>
          </a:xfrm>
        </p:grpSpPr>
        <p:sp>
          <p:nvSpPr>
            <p:cNvPr id="144" name="Rectangle: Rounded Corners 143">
              <a:extLst>
                <a:ext uri="{FF2B5EF4-FFF2-40B4-BE49-F238E27FC236}">
                  <a16:creationId xmlns:a16="http://schemas.microsoft.com/office/drawing/2014/main" id="{519A0C7C-312D-018D-F089-899FDD8CF272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DB8756A0-B752-F379-B005-3F57650F6C1C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FDE8BCA2-7FEF-E9EB-5D4D-62B61369798E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4B4E54AC-7FEA-77ED-6EED-77A99661EAB6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03C22701-6B4E-8245-EAA9-275108D8F1F9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BA279CA8-3F62-DE4A-4156-5788A0BCF1C6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493A91FC-0DE4-92A2-C44F-B5339485F268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B6A654DA-2864-9B00-4311-159CC8E1649E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658B3D66-5769-D7BC-707A-1CA2082EFDBA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AEE3BA94-D3B2-8C7F-527D-DF4CA0059A6B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E6B13F5A-F432-209D-D596-9FB2286A7864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C9827CA5-E18F-F712-2860-806A37FB3E8F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9D80DA78-7B7C-A50B-49AF-515FD05B8B94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B3D18972-8C03-4B4F-7182-4D3887D8E948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B40D3B2-8978-F1D5-082E-BF4C6F93F676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1EBE2E76-F8B0-D782-17D7-9C77FC5826A0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526B9E0C-66F8-4D11-B04D-402EB2C3FE1D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65F9BE17-17BB-1202-594B-91CEDF193EDC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6BFE03DA-DF71-7A4D-3C23-098B7787B9A4}"/>
              </a:ext>
            </a:extLst>
          </p:cNvPr>
          <p:cNvGrpSpPr/>
          <p:nvPr/>
        </p:nvGrpSpPr>
        <p:grpSpPr>
          <a:xfrm>
            <a:off x="1663991" y="2216581"/>
            <a:ext cx="2290619" cy="1182255"/>
            <a:chOff x="4322616" y="2456872"/>
            <a:chExt cx="2290619" cy="1182255"/>
          </a:xfrm>
        </p:grpSpPr>
        <p:sp>
          <p:nvSpPr>
            <p:cNvPr id="163" name="Rectangle: Rounded Corners 162">
              <a:extLst>
                <a:ext uri="{FF2B5EF4-FFF2-40B4-BE49-F238E27FC236}">
                  <a16:creationId xmlns:a16="http://schemas.microsoft.com/office/drawing/2014/main" id="{4F81ADB9-ABF4-8FD6-A614-A24A2409EFCB}"/>
                </a:ext>
              </a:extLst>
            </p:cNvPr>
            <p:cNvSpPr/>
            <p:nvPr/>
          </p:nvSpPr>
          <p:spPr>
            <a:xfrm>
              <a:off x="4322616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EAEB84EF-A7B3-933D-A0A2-E23E1424A754}"/>
                </a:ext>
              </a:extLst>
            </p:cNvPr>
            <p:cNvSpPr txBox="1"/>
            <p:nvPr/>
          </p:nvSpPr>
          <p:spPr>
            <a:xfrm>
              <a:off x="4479634" y="2705392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5AB5"/>
                  </a:solidFill>
                </a:rPr>
                <a:t>RADIO       </a:t>
              </a:r>
              <a:endParaRPr lang="he-IL" sz="2800" dirty="0">
                <a:solidFill>
                  <a:srgbClr val="005AB5"/>
                </a:solidFill>
              </a:endParaRP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283B2D19-F5B8-E677-519C-F5F4E2FDD3B2}"/>
              </a:ext>
            </a:extLst>
          </p:cNvPr>
          <p:cNvGrpSpPr/>
          <p:nvPr/>
        </p:nvGrpSpPr>
        <p:grpSpPr>
          <a:xfrm>
            <a:off x="2192493" y="2878751"/>
            <a:ext cx="2290619" cy="1182255"/>
            <a:chOff x="1487053" y="2456872"/>
            <a:chExt cx="2290619" cy="1182255"/>
          </a:xfrm>
        </p:grpSpPr>
        <p:sp>
          <p:nvSpPr>
            <p:cNvPr id="166" name="Rectangle: Rounded Corners 165">
              <a:extLst>
                <a:ext uri="{FF2B5EF4-FFF2-40B4-BE49-F238E27FC236}">
                  <a16:creationId xmlns:a16="http://schemas.microsoft.com/office/drawing/2014/main" id="{A98CD9A1-177D-52E2-E79F-51295FE32F4B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3A33AAC0-2AB5-40A9-1490-41467D58F0D3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1E0DE81F-FE62-69AC-8978-D3FF61937EC0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EAF2955A-09AE-6A9E-8B93-422BE5F3E645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5C908E2B-6176-10E6-52CE-ABAA337D959C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3AD3F27F-42E4-1999-AFB4-B09A157431B0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42A39163-3618-B479-B7AF-88F0AAE3D75F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D9B3A85E-9F8F-A734-4AEC-77A09DD8B061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1B28B50D-C5FE-AECF-98AC-E23668C925E7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FA286177-2428-C9F6-D2DD-C0E0EC1B49EB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E33BC378-6AB0-DF51-6584-9679CAF61648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7935624E-7B4D-DA3E-E1F4-B89C8CF785D5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ABF75068-DC4F-68F4-20AC-A11892EF3738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994C6610-14FA-E420-5BA4-963C1C0A3BF3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717EE6F2-3809-AF3A-D486-D2014F265BD0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E481C5C2-3B0A-8A36-44DC-EC5490494A98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BC5E5011-2AD2-426B-1AB2-BA4E3A9B53E4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2CA1DA79-ED53-0DC9-9B85-E9238D5340C1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2C8E597D-2DB6-7482-0BF9-AA5BA7197FDA}"/>
              </a:ext>
            </a:extLst>
          </p:cNvPr>
          <p:cNvGrpSpPr/>
          <p:nvPr/>
        </p:nvGrpSpPr>
        <p:grpSpPr>
          <a:xfrm>
            <a:off x="2648754" y="3528815"/>
            <a:ext cx="2706872" cy="1182255"/>
            <a:chOff x="6659568" y="3364618"/>
            <a:chExt cx="2706872" cy="1182255"/>
          </a:xfrm>
        </p:grpSpPr>
        <p:sp>
          <p:nvSpPr>
            <p:cNvPr id="185" name="Rectangle: Rounded Corners 184">
              <a:extLst>
                <a:ext uri="{FF2B5EF4-FFF2-40B4-BE49-F238E27FC236}">
                  <a16:creationId xmlns:a16="http://schemas.microsoft.com/office/drawing/2014/main" id="{82A57857-BF20-7C65-90CD-FFD85C502D7C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12934FD9-01D9-F86B-E181-92778C5C60BA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endParaRPr lang="he-IL" sz="1400" dirty="0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DB056006-5399-FC3E-5B30-089B50C0CBFF}"/>
                </a:ext>
              </a:extLst>
            </p:cNvPr>
            <p:cNvSpPr txBox="1"/>
            <p:nvPr/>
          </p:nvSpPr>
          <p:spPr>
            <a:xfrm>
              <a:off x="6931822" y="3634391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5AB5"/>
                  </a:solidFill>
                </a:rPr>
                <a:t>radio       </a:t>
              </a:r>
              <a:endParaRPr lang="he-IL" sz="2800" dirty="0">
                <a:solidFill>
                  <a:srgbClr val="005AB5"/>
                </a:solidFill>
              </a:endParaRPr>
            </a:p>
          </p:txBody>
        </p:sp>
      </p:grp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01DBA957-0D2F-B3C0-D19B-6C8445D0167D}"/>
              </a:ext>
            </a:extLst>
          </p:cNvPr>
          <p:cNvGrpSpPr/>
          <p:nvPr/>
        </p:nvGrpSpPr>
        <p:grpSpPr>
          <a:xfrm>
            <a:off x="3109342" y="4230860"/>
            <a:ext cx="2706872" cy="1182255"/>
            <a:chOff x="6659568" y="3364618"/>
            <a:chExt cx="2706872" cy="1182255"/>
          </a:xfrm>
        </p:grpSpPr>
        <p:sp>
          <p:nvSpPr>
            <p:cNvPr id="201" name="Rectangle: Rounded Corners 200">
              <a:extLst>
                <a:ext uri="{FF2B5EF4-FFF2-40B4-BE49-F238E27FC236}">
                  <a16:creationId xmlns:a16="http://schemas.microsoft.com/office/drawing/2014/main" id="{3DA8FA42-9128-3BB8-A7FD-C68F48A01882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C10312BE-8306-1D01-F101-156096C7D92C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endParaRPr lang="he-IL" sz="1400" dirty="0"/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7352B0DE-0F81-45EA-BBC1-3653F8D32B0D}"/>
                </a:ext>
              </a:extLst>
            </p:cNvPr>
            <p:cNvSpPr txBox="1"/>
            <p:nvPr/>
          </p:nvSpPr>
          <p:spPr>
            <a:xfrm>
              <a:off x="6779426" y="3718003"/>
              <a:ext cx="2281374" cy="43088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200" dirty="0"/>
                <a:t>Natural / Artificial</a:t>
              </a:r>
              <a:endParaRPr lang="he-IL" sz="2200" dirty="0"/>
            </a:p>
          </p:txBody>
        </p: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75072949-D904-2297-DF0B-49AF132BB1B1}"/>
              </a:ext>
            </a:extLst>
          </p:cNvPr>
          <p:cNvSpPr txBox="1"/>
          <p:nvPr/>
        </p:nvSpPr>
        <p:spPr>
          <a:xfrm>
            <a:off x="277091" y="904935"/>
            <a:ext cx="729171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Priming paradigm</a:t>
            </a:r>
            <a:endParaRPr lang="en-US" sz="2400" dirty="0"/>
          </a:p>
        </p:txBody>
      </p: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9F08EB52-E652-E336-3C14-8AC96DE41F34}"/>
              </a:ext>
            </a:extLst>
          </p:cNvPr>
          <p:cNvCxnSpPr>
            <a:cxnSpLocks/>
          </p:cNvCxnSpPr>
          <p:nvPr/>
        </p:nvCxnSpPr>
        <p:spPr>
          <a:xfrm>
            <a:off x="4434036" y="5015132"/>
            <a:ext cx="880914" cy="0"/>
          </a:xfrm>
          <a:prstGeom prst="line">
            <a:avLst/>
          </a:prstGeom>
          <a:ln w="57150">
            <a:solidFill>
              <a:srgbClr val="005A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1388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6991B5-D021-E209-FF48-F76E3F045331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Measuring the Unconscious effect</a:t>
            </a:r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16F30D1D-386D-2D02-765F-D320C957ECB2}"/>
              </a:ext>
            </a:extLst>
          </p:cNvPr>
          <p:cNvGrpSpPr/>
          <p:nvPr/>
        </p:nvGrpSpPr>
        <p:grpSpPr>
          <a:xfrm>
            <a:off x="9492448" y="4246706"/>
            <a:ext cx="2504709" cy="1182255"/>
            <a:chOff x="4217798" y="581890"/>
            <a:chExt cx="2504709" cy="1182255"/>
          </a:xfrm>
        </p:grpSpPr>
        <p:sp>
          <p:nvSpPr>
            <p:cNvPr id="194" name="Rectangle: Rounded Corners 193">
              <a:extLst>
                <a:ext uri="{FF2B5EF4-FFF2-40B4-BE49-F238E27FC236}">
                  <a16:creationId xmlns:a16="http://schemas.microsoft.com/office/drawing/2014/main" id="{B986BE95-175D-A4EF-053C-BABCEB7ADCBE}"/>
                </a:ext>
              </a:extLst>
            </p:cNvPr>
            <p:cNvSpPr/>
            <p:nvPr/>
          </p:nvSpPr>
          <p:spPr>
            <a:xfrm>
              <a:off x="4322617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DE6947D0-0C29-ECF6-90E1-C978C8D532E0}"/>
                </a:ext>
              </a:extLst>
            </p:cNvPr>
            <p:cNvSpPr txBox="1"/>
            <p:nvPr/>
          </p:nvSpPr>
          <p:spPr>
            <a:xfrm>
              <a:off x="4217798" y="926338"/>
              <a:ext cx="2504709" cy="43088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200" dirty="0"/>
                <a:t>CLOUD / RIVER</a:t>
              </a:r>
              <a:endParaRPr lang="he-IL" sz="2200" dirty="0"/>
            </a:p>
          </p:txBody>
        </p: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209E5621-47A4-CBA5-FE12-B5BA1DBEB21D}"/>
              </a:ext>
            </a:extLst>
          </p:cNvPr>
          <p:cNvGrpSpPr/>
          <p:nvPr/>
        </p:nvGrpSpPr>
        <p:grpSpPr>
          <a:xfrm>
            <a:off x="6977342" y="4238783"/>
            <a:ext cx="2293650" cy="1182255"/>
            <a:chOff x="7158178" y="581890"/>
            <a:chExt cx="2293650" cy="1182255"/>
          </a:xfrm>
        </p:grpSpPr>
        <p:sp>
          <p:nvSpPr>
            <p:cNvPr id="197" name="Rectangle: Rounded Corners 196">
              <a:extLst>
                <a:ext uri="{FF2B5EF4-FFF2-40B4-BE49-F238E27FC236}">
                  <a16:creationId xmlns:a16="http://schemas.microsoft.com/office/drawing/2014/main" id="{7669442C-0434-B871-11F3-D23DD3EE6772}"/>
                </a:ext>
              </a:extLst>
            </p:cNvPr>
            <p:cNvSpPr/>
            <p:nvPr/>
          </p:nvSpPr>
          <p:spPr>
            <a:xfrm>
              <a:off x="7161209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7D87BA6A-6A0B-8681-BEC9-75BE237A071C}"/>
                </a:ext>
              </a:extLst>
            </p:cNvPr>
            <p:cNvSpPr txBox="1"/>
            <p:nvPr/>
          </p:nvSpPr>
          <p:spPr>
            <a:xfrm>
              <a:off x="7318227" y="598517"/>
              <a:ext cx="1976582" cy="7386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dirty="0"/>
                <a:t>How well did you see the first stimuli?</a:t>
              </a:r>
            </a:p>
            <a:p>
              <a:pPr algn="ctr"/>
              <a:r>
                <a:rPr lang="en-US" sz="1400" dirty="0"/>
                <a:t>On a scale of 1-4</a:t>
              </a:r>
              <a:endParaRPr lang="he-IL" sz="1400" dirty="0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4E0CF2B8-8923-9D45-022A-08DB0A9937C5}"/>
                </a:ext>
              </a:extLst>
            </p:cNvPr>
            <p:cNvSpPr txBox="1"/>
            <p:nvPr/>
          </p:nvSpPr>
          <p:spPr>
            <a:xfrm>
              <a:off x="7158178" y="1320601"/>
              <a:ext cx="2290619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100" dirty="0"/>
                <a:t>1                 2                3                 4</a:t>
              </a:r>
              <a:endParaRPr lang="he-IL" sz="1100" dirty="0"/>
            </a:p>
          </p:txBody>
        </p: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75072949-D904-2297-DF0B-49AF132BB1B1}"/>
              </a:ext>
            </a:extLst>
          </p:cNvPr>
          <p:cNvSpPr txBox="1"/>
          <p:nvPr/>
        </p:nvSpPr>
        <p:spPr>
          <a:xfrm>
            <a:off x="277091" y="904935"/>
            <a:ext cx="729171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Priming paradigm</a:t>
            </a:r>
            <a:endParaRPr lang="en-US" sz="24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2FD39B8-F94F-8C7B-CD18-12D7B413040C}"/>
              </a:ext>
            </a:extLst>
          </p:cNvPr>
          <p:cNvGrpSpPr/>
          <p:nvPr/>
        </p:nvGrpSpPr>
        <p:grpSpPr>
          <a:xfrm>
            <a:off x="631541" y="2390065"/>
            <a:ext cx="2446686" cy="3109035"/>
            <a:chOff x="1432503" y="2625722"/>
            <a:chExt cx="2569404" cy="3019583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C7F55EE-355F-6D38-8D15-95797D781837}"/>
                </a:ext>
              </a:extLst>
            </p:cNvPr>
            <p:cNvCxnSpPr>
              <a:cxnSpLocks/>
            </p:cNvCxnSpPr>
            <p:nvPr/>
          </p:nvCxnSpPr>
          <p:spPr>
            <a:xfrm>
              <a:off x="1432503" y="2625722"/>
              <a:ext cx="2569404" cy="301958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B49B2D-0786-4D07-7213-6809F469E13D}"/>
                </a:ext>
              </a:extLst>
            </p:cNvPr>
            <p:cNvSpPr txBox="1"/>
            <p:nvPr/>
          </p:nvSpPr>
          <p:spPr>
            <a:xfrm rot="3001931">
              <a:off x="1981896" y="4030919"/>
              <a:ext cx="1190931" cy="28028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b="1" dirty="0"/>
                <a:t>Time</a:t>
              </a:r>
              <a:endParaRPr lang="he-IL" b="1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5EEE737-826F-0BE1-AFF1-981BA67C97A8}"/>
              </a:ext>
            </a:extLst>
          </p:cNvPr>
          <p:cNvGrpSpPr/>
          <p:nvPr/>
        </p:nvGrpSpPr>
        <p:grpSpPr>
          <a:xfrm>
            <a:off x="1128317" y="1625204"/>
            <a:ext cx="2290619" cy="1182255"/>
            <a:chOff x="1487053" y="2456872"/>
            <a:chExt cx="2290619" cy="1182255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1040332-DB33-8BC1-6E3D-0C6B8741FD64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A8003A3-3231-E662-2E02-EA6ED02EF972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1E3908-84B9-94EA-5AFD-5CA98E35F2E6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9F4144F-BF9D-B1D3-B04B-2D73C6B0A5CE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7CFBED6-D82E-CCC7-4D6A-711DA3012C5D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732E0CC-4B95-48EA-51B8-857BED085F4E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378704-D839-4CC7-30C9-7972C2EF6CB7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9D6E061-3A03-85CA-4854-BAB74A4DD474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CE0D0F-6F41-B463-6204-1DA2275717AB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9532224-8A90-F505-5458-097C3064D468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7F1FF0D-E09E-3F05-2D8D-8F1DFD2AF5CA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D798DAE-BB45-07F9-9D04-1BE729096B31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A047A07-5046-45B0-37FC-1FB04568C582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C26C39C-2548-AD16-F6BB-4157AFD108A5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87C9396-51A9-1405-B183-D0ECB4122B31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781BB54-AC4F-A21D-09D3-FAC26796FB49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CA0ED82-36C3-3614-8A98-2D9025A8855D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5B187E9-D311-0104-5D38-03CF0BD81A58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21863BA-E397-9B1A-3BE2-1D56090D68AB}"/>
              </a:ext>
            </a:extLst>
          </p:cNvPr>
          <p:cNvGrpSpPr/>
          <p:nvPr/>
        </p:nvGrpSpPr>
        <p:grpSpPr>
          <a:xfrm>
            <a:off x="1663991" y="2216581"/>
            <a:ext cx="2290619" cy="1182255"/>
            <a:chOff x="4322616" y="2456872"/>
            <a:chExt cx="2290619" cy="1182255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7CB56823-F14B-3A16-D593-D8F9BD85673E}"/>
                </a:ext>
              </a:extLst>
            </p:cNvPr>
            <p:cNvSpPr/>
            <p:nvPr/>
          </p:nvSpPr>
          <p:spPr>
            <a:xfrm>
              <a:off x="4322616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4E360E4-44AB-DD01-FA82-2F04B529C482}"/>
                </a:ext>
              </a:extLst>
            </p:cNvPr>
            <p:cNvSpPr txBox="1"/>
            <p:nvPr/>
          </p:nvSpPr>
          <p:spPr>
            <a:xfrm>
              <a:off x="4479634" y="2705392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>
                  <a:solidFill>
                    <a:srgbClr val="DC3220"/>
                  </a:solidFill>
                </a:rPr>
                <a:t>CLOUD</a:t>
              </a:r>
              <a:endParaRPr lang="he-IL" sz="2800" dirty="0">
                <a:solidFill>
                  <a:srgbClr val="DC3220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028C78-C17E-7C0C-C3BE-D62D48A9DB68}"/>
              </a:ext>
            </a:extLst>
          </p:cNvPr>
          <p:cNvGrpSpPr/>
          <p:nvPr/>
        </p:nvGrpSpPr>
        <p:grpSpPr>
          <a:xfrm>
            <a:off x="2192493" y="2878751"/>
            <a:ext cx="2290619" cy="1182255"/>
            <a:chOff x="1487053" y="2456872"/>
            <a:chExt cx="2290619" cy="1182255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DE26B0BA-781D-4F03-8C37-4B002524ED98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4E39407-F914-D13F-1A7B-95799F1E5206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918F5D8-2FFD-89FD-FD9E-E219BAA1A5A8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B2CE8F5-AA8D-667E-C49B-713A401F351D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CA3BD21-B317-EFF5-AA1C-9B45D83B88CD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2244DC8-B14B-3547-DBA0-E8A81AE49C6B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FC03707-30F8-7104-683B-E53793AD1E97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76A0095-DBBA-1555-53DD-BED41D27FA6E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952E1F8-FB19-8866-02FC-6EFDDDB67A63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213470E-D287-00AE-8481-D17EE0EA123D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3E1E232-34FC-6BCC-CE18-D57B634A1A6F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AC9F027-0FDF-806C-E2DC-07FB78B8A89E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9E73B31-13A5-311A-C7D2-39DAEF339CEC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92D20C6-13A6-7198-44EF-43D8F467EFE6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1ED853B-9791-C2CA-0E59-795600EA5A32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8738E34-D941-E41E-2DAA-55F422E0D597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941D37B-2ADA-16A1-45A3-6B88CC278DCB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CC00308-F5D0-7615-12FF-28BBDD091425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A719DF5-491F-4D5F-2D05-F868AA2D1543}"/>
              </a:ext>
            </a:extLst>
          </p:cNvPr>
          <p:cNvGrpSpPr/>
          <p:nvPr/>
        </p:nvGrpSpPr>
        <p:grpSpPr>
          <a:xfrm>
            <a:off x="2648754" y="3528815"/>
            <a:ext cx="2706872" cy="1182255"/>
            <a:chOff x="6659568" y="3364618"/>
            <a:chExt cx="2706872" cy="1182255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B52A891B-2548-F35A-C49B-405994967407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4BA7DEA-7BEB-34B9-F740-F8E1E2FC9584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endParaRPr lang="he-IL" sz="140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05A4957-1443-3DA1-D764-9688B67FC0BE}"/>
                </a:ext>
              </a:extLst>
            </p:cNvPr>
            <p:cNvSpPr txBox="1"/>
            <p:nvPr/>
          </p:nvSpPr>
          <p:spPr>
            <a:xfrm>
              <a:off x="6931822" y="3634391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5AB5"/>
                  </a:solidFill>
                </a:rPr>
                <a:t>radio       </a:t>
              </a:r>
              <a:endParaRPr lang="he-IL" sz="2800" dirty="0">
                <a:solidFill>
                  <a:srgbClr val="005AB5"/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4A89251-5FB6-CD4A-3365-960D85C33FE4}"/>
              </a:ext>
            </a:extLst>
          </p:cNvPr>
          <p:cNvGrpSpPr/>
          <p:nvPr/>
        </p:nvGrpSpPr>
        <p:grpSpPr>
          <a:xfrm>
            <a:off x="3109342" y="4230860"/>
            <a:ext cx="2706872" cy="1182255"/>
            <a:chOff x="6659568" y="3364618"/>
            <a:chExt cx="2706872" cy="1182255"/>
          </a:xfrm>
        </p:grpSpPr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9E435277-2F6C-9964-A5E9-27398821E1B9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8FE3A7D-A59C-B6C1-AD11-27B9DCE6ED2B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endParaRPr lang="he-IL" sz="14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5CCB64D-A51C-7E94-CEEA-4541AB73531B}"/>
                </a:ext>
              </a:extLst>
            </p:cNvPr>
            <p:cNvSpPr txBox="1"/>
            <p:nvPr/>
          </p:nvSpPr>
          <p:spPr>
            <a:xfrm>
              <a:off x="6779426" y="3718003"/>
              <a:ext cx="2281374" cy="43088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200" dirty="0"/>
                <a:t>Natural / Artificial</a:t>
              </a:r>
              <a:endParaRPr lang="he-IL" sz="2200" dirty="0"/>
            </a:p>
          </p:txBody>
        </p: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6AF82D3-DAB3-F431-AD73-E2FE5AF0E1FF}"/>
              </a:ext>
            </a:extLst>
          </p:cNvPr>
          <p:cNvCxnSpPr>
            <a:cxnSpLocks/>
          </p:cNvCxnSpPr>
          <p:nvPr/>
        </p:nvCxnSpPr>
        <p:spPr>
          <a:xfrm>
            <a:off x="4434036" y="5015132"/>
            <a:ext cx="880914" cy="0"/>
          </a:xfrm>
          <a:prstGeom prst="line">
            <a:avLst/>
          </a:prstGeom>
          <a:ln w="57150">
            <a:solidFill>
              <a:srgbClr val="005A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C3505-084B-1CFD-A6D0-1896342A35C1}"/>
              </a:ext>
            </a:extLst>
          </p:cNvPr>
          <p:cNvCxnSpPr>
            <a:cxnSpLocks/>
          </p:cNvCxnSpPr>
          <p:nvPr/>
        </p:nvCxnSpPr>
        <p:spPr>
          <a:xfrm>
            <a:off x="3309807" y="5016299"/>
            <a:ext cx="880914" cy="0"/>
          </a:xfrm>
          <a:prstGeom prst="line">
            <a:avLst/>
          </a:prstGeom>
          <a:ln w="57150">
            <a:solidFill>
              <a:srgbClr val="DC32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F29E3BC-7725-224C-2B08-AAC566C57951}"/>
              </a:ext>
            </a:extLst>
          </p:cNvPr>
          <p:cNvSpPr txBox="1"/>
          <p:nvPr/>
        </p:nvSpPr>
        <p:spPr>
          <a:xfrm>
            <a:off x="7073153" y="3665038"/>
            <a:ext cx="508034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/>
              <a:t>Subjective                         Objective</a:t>
            </a:r>
          </a:p>
        </p:txBody>
      </p:sp>
    </p:spTree>
    <p:extLst>
      <p:ext uri="{BB962C8B-B14F-4D97-AF65-F5344CB8AC3E}">
        <p14:creationId xmlns:p14="http://schemas.microsoft.com/office/powerpoint/2010/main" val="125929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6991B5-D021-E209-FF48-F76E3F045331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Measuring the Unconscious effect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75072949-D904-2297-DF0B-49AF132BB1B1}"/>
              </a:ext>
            </a:extLst>
          </p:cNvPr>
          <p:cNvSpPr txBox="1"/>
          <p:nvPr/>
        </p:nvSpPr>
        <p:spPr>
          <a:xfrm>
            <a:off x="277091" y="904935"/>
            <a:ext cx="729171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Priming paradigm</a:t>
            </a:r>
            <a:endParaRPr lang="en-US" sz="24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2FD39B8-F94F-8C7B-CD18-12D7B413040C}"/>
              </a:ext>
            </a:extLst>
          </p:cNvPr>
          <p:cNvGrpSpPr/>
          <p:nvPr/>
        </p:nvGrpSpPr>
        <p:grpSpPr>
          <a:xfrm>
            <a:off x="631541" y="2390065"/>
            <a:ext cx="2446686" cy="3109035"/>
            <a:chOff x="1432503" y="2625722"/>
            <a:chExt cx="2569404" cy="3019583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C7F55EE-355F-6D38-8D15-95797D781837}"/>
                </a:ext>
              </a:extLst>
            </p:cNvPr>
            <p:cNvCxnSpPr>
              <a:cxnSpLocks/>
            </p:cNvCxnSpPr>
            <p:nvPr/>
          </p:nvCxnSpPr>
          <p:spPr>
            <a:xfrm>
              <a:off x="1432503" y="2625722"/>
              <a:ext cx="2569404" cy="301958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B49B2D-0786-4D07-7213-6809F469E13D}"/>
                </a:ext>
              </a:extLst>
            </p:cNvPr>
            <p:cNvSpPr txBox="1"/>
            <p:nvPr/>
          </p:nvSpPr>
          <p:spPr>
            <a:xfrm rot="3001931">
              <a:off x="1981896" y="4030919"/>
              <a:ext cx="1190931" cy="28028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b="1" dirty="0"/>
                <a:t>Time</a:t>
              </a:r>
              <a:endParaRPr lang="he-IL" b="1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5EEE737-826F-0BE1-AFF1-981BA67C97A8}"/>
              </a:ext>
            </a:extLst>
          </p:cNvPr>
          <p:cNvGrpSpPr/>
          <p:nvPr/>
        </p:nvGrpSpPr>
        <p:grpSpPr>
          <a:xfrm>
            <a:off x="1128317" y="1625204"/>
            <a:ext cx="2290619" cy="1182255"/>
            <a:chOff x="1487053" y="2456872"/>
            <a:chExt cx="2290619" cy="1182255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1040332-DB33-8BC1-6E3D-0C6B8741FD64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A8003A3-3231-E662-2E02-EA6ED02EF972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1E3908-84B9-94EA-5AFD-5CA98E35F2E6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9F4144F-BF9D-B1D3-B04B-2D73C6B0A5CE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7CFBED6-D82E-CCC7-4D6A-711DA3012C5D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732E0CC-4B95-48EA-51B8-857BED085F4E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378704-D839-4CC7-30C9-7972C2EF6CB7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9D6E061-3A03-85CA-4854-BAB74A4DD474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CE0D0F-6F41-B463-6204-1DA2275717AB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9532224-8A90-F505-5458-097C3064D468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7F1FF0D-E09E-3F05-2D8D-8F1DFD2AF5CA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D798DAE-BB45-07F9-9D04-1BE729096B31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A047A07-5046-45B0-37FC-1FB04568C582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C26C39C-2548-AD16-F6BB-4157AFD108A5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87C9396-51A9-1405-B183-D0ECB4122B31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781BB54-AC4F-A21D-09D3-FAC26796FB49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CA0ED82-36C3-3614-8A98-2D9025A8855D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5B187E9-D311-0104-5D38-03CF0BD81A58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21863BA-E397-9B1A-3BE2-1D56090D68AB}"/>
              </a:ext>
            </a:extLst>
          </p:cNvPr>
          <p:cNvGrpSpPr/>
          <p:nvPr/>
        </p:nvGrpSpPr>
        <p:grpSpPr>
          <a:xfrm>
            <a:off x="1663991" y="2216581"/>
            <a:ext cx="2290619" cy="1182255"/>
            <a:chOff x="4322616" y="2456872"/>
            <a:chExt cx="2290619" cy="1182255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7CB56823-F14B-3A16-D593-D8F9BD85673E}"/>
                </a:ext>
              </a:extLst>
            </p:cNvPr>
            <p:cNvSpPr/>
            <p:nvPr/>
          </p:nvSpPr>
          <p:spPr>
            <a:xfrm>
              <a:off x="4322616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4E360E4-44AB-DD01-FA82-2F04B529C482}"/>
                </a:ext>
              </a:extLst>
            </p:cNvPr>
            <p:cNvSpPr txBox="1"/>
            <p:nvPr/>
          </p:nvSpPr>
          <p:spPr>
            <a:xfrm>
              <a:off x="4479634" y="2705392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>
                  <a:solidFill>
                    <a:srgbClr val="DC3220"/>
                  </a:solidFill>
                </a:rPr>
                <a:t>CLOUD</a:t>
              </a:r>
              <a:endParaRPr lang="he-IL" sz="2800" dirty="0">
                <a:solidFill>
                  <a:srgbClr val="DC3220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028C78-C17E-7C0C-C3BE-D62D48A9DB68}"/>
              </a:ext>
            </a:extLst>
          </p:cNvPr>
          <p:cNvGrpSpPr/>
          <p:nvPr/>
        </p:nvGrpSpPr>
        <p:grpSpPr>
          <a:xfrm>
            <a:off x="2192493" y="2878751"/>
            <a:ext cx="2290619" cy="1182255"/>
            <a:chOff x="1487053" y="2456872"/>
            <a:chExt cx="2290619" cy="1182255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DE26B0BA-781D-4F03-8C37-4B002524ED98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4E39407-F914-D13F-1A7B-95799F1E5206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918F5D8-2FFD-89FD-FD9E-E219BAA1A5A8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B2CE8F5-AA8D-667E-C49B-713A401F351D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CA3BD21-B317-EFF5-AA1C-9B45D83B88CD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2244DC8-B14B-3547-DBA0-E8A81AE49C6B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FC03707-30F8-7104-683B-E53793AD1E97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76A0095-DBBA-1555-53DD-BED41D27FA6E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952E1F8-FB19-8866-02FC-6EFDDDB67A63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213470E-D287-00AE-8481-D17EE0EA123D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3E1E232-34FC-6BCC-CE18-D57B634A1A6F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AC9F027-0FDF-806C-E2DC-07FB78B8A89E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9E73B31-13A5-311A-C7D2-39DAEF339CEC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92D20C6-13A6-7198-44EF-43D8F467EFE6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1ED853B-9791-C2CA-0E59-795600EA5A32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8738E34-D941-E41E-2DAA-55F422E0D597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941D37B-2ADA-16A1-45A3-6B88CC278DCB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CC00308-F5D0-7615-12FF-28BBDD091425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A719DF5-491F-4D5F-2D05-F868AA2D1543}"/>
              </a:ext>
            </a:extLst>
          </p:cNvPr>
          <p:cNvGrpSpPr/>
          <p:nvPr/>
        </p:nvGrpSpPr>
        <p:grpSpPr>
          <a:xfrm>
            <a:off x="2648754" y="3528815"/>
            <a:ext cx="2706872" cy="1182255"/>
            <a:chOff x="6659568" y="3364618"/>
            <a:chExt cx="2706872" cy="1182255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B52A891B-2548-F35A-C49B-405994967407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4BA7DEA-7BEB-34B9-F740-F8E1E2FC9584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endParaRPr lang="he-IL" sz="140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05A4957-1443-3DA1-D764-9688B67FC0BE}"/>
                </a:ext>
              </a:extLst>
            </p:cNvPr>
            <p:cNvSpPr txBox="1"/>
            <p:nvPr/>
          </p:nvSpPr>
          <p:spPr>
            <a:xfrm>
              <a:off x="6931822" y="3634391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5AB5"/>
                  </a:solidFill>
                </a:rPr>
                <a:t>radio       </a:t>
              </a:r>
              <a:endParaRPr lang="he-IL" sz="2800" dirty="0">
                <a:solidFill>
                  <a:srgbClr val="005AB5"/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4A89251-5FB6-CD4A-3365-960D85C33FE4}"/>
              </a:ext>
            </a:extLst>
          </p:cNvPr>
          <p:cNvGrpSpPr/>
          <p:nvPr/>
        </p:nvGrpSpPr>
        <p:grpSpPr>
          <a:xfrm>
            <a:off x="3109342" y="4230860"/>
            <a:ext cx="2706872" cy="1182255"/>
            <a:chOff x="6659568" y="3364618"/>
            <a:chExt cx="2706872" cy="1182255"/>
          </a:xfrm>
        </p:grpSpPr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9E435277-2F6C-9964-A5E9-27398821E1B9}"/>
                </a:ext>
              </a:extLst>
            </p:cNvPr>
            <p:cNvSpPr/>
            <p:nvPr/>
          </p:nvSpPr>
          <p:spPr>
            <a:xfrm>
              <a:off x="6770181" y="336461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8FE3A7D-A59C-B6C1-AD11-27B9DCE6ED2B}"/>
                </a:ext>
              </a:extLst>
            </p:cNvPr>
            <p:cNvSpPr txBox="1"/>
            <p:nvPr/>
          </p:nvSpPr>
          <p:spPr>
            <a:xfrm>
              <a:off x="6659568" y="3372541"/>
              <a:ext cx="2706872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endParaRPr lang="he-IL" sz="14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5CCB64D-A51C-7E94-CEEA-4541AB73531B}"/>
                </a:ext>
              </a:extLst>
            </p:cNvPr>
            <p:cNvSpPr txBox="1"/>
            <p:nvPr/>
          </p:nvSpPr>
          <p:spPr>
            <a:xfrm>
              <a:off x="6779426" y="3718003"/>
              <a:ext cx="2281374" cy="43088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200" dirty="0"/>
                <a:t>Natural / Artificial</a:t>
              </a:r>
              <a:endParaRPr lang="he-IL" sz="2200" dirty="0"/>
            </a:p>
          </p:txBody>
        </p: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6AF82D3-DAB3-F431-AD73-E2FE5AF0E1FF}"/>
              </a:ext>
            </a:extLst>
          </p:cNvPr>
          <p:cNvCxnSpPr>
            <a:cxnSpLocks/>
          </p:cNvCxnSpPr>
          <p:nvPr/>
        </p:nvCxnSpPr>
        <p:spPr>
          <a:xfrm>
            <a:off x="4434036" y="5015132"/>
            <a:ext cx="880914" cy="0"/>
          </a:xfrm>
          <a:prstGeom prst="line">
            <a:avLst/>
          </a:prstGeom>
          <a:ln w="57150">
            <a:solidFill>
              <a:srgbClr val="005A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C3505-084B-1CFD-A6D0-1896342A35C1}"/>
              </a:ext>
            </a:extLst>
          </p:cNvPr>
          <p:cNvCxnSpPr>
            <a:cxnSpLocks/>
          </p:cNvCxnSpPr>
          <p:nvPr/>
        </p:nvCxnSpPr>
        <p:spPr>
          <a:xfrm>
            <a:off x="3309807" y="5016299"/>
            <a:ext cx="880914" cy="0"/>
          </a:xfrm>
          <a:prstGeom prst="line">
            <a:avLst/>
          </a:prstGeom>
          <a:ln w="57150">
            <a:solidFill>
              <a:srgbClr val="DC32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7D4F1759-4110-3369-6A40-F3494D11338D}"/>
              </a:ext>
            </a:extLst>
          </p:cNvPr>
          <p:cNvGrpSpPr/>
          <p:nvPr/>
        </p:nvGrpSpPr>
        <p:grpSpPr>
          <a:xfrm>
            <a:off x="7096781" y="2870777"/>
            <a:ext cx="4992022" cy="3572527"/>
            <a:chOff x="7096781" y="2870777"/>
            <a:chExt cx="4992022" cy="3572527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F1F08FE-4598-938E-4C6A-33047BB2F9DE}"/>
                </a:ext>
              </a:extLst>
            </p:cNvPr>
            <p:cNvCxnSpPr/>
            <p:nvPr/>
          </p:nvCxnSpPr>
          <p:spPr>
            <a:xfrm>
              <a:off x="7651750" y="2870777"/>
              <a:ext cx="0" cy="21960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91554BB-AB3C-DD90-7E16-36B6D94F158B}"/>
                </a:ext>
              </a:extLst>
            </p:cNvPr>
            <p:cNvCxnSpPr>
              <a:cxnSpLocks/>
            </p:cNvCxnSpPr>
            <p:nvPr/>
          </p:nvCxnSpPr>
          <p:spPr>
            <a:xfrm>
              <a:off x="7632700" y="5066845"/>
              <a:ext cx="24003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B945E088-55F1-E163-3EB0-C37499F65279}"/>
                </a:ext>
              </a:extLst>
            </p:cNvPr>
            <p:cNvSpPr/>
            <p:nvPr/>
          </p:nvSpPr>
          <p:spPr>
            <a:xfrm>
              <a:off x="9011304" y="4061005"/>
              <a:ext cx="576593" cy="1005839"/>
            </a:xfrm>
            <a:prstGeom prst="rect">
              <a:avLst/>
            </a:prstGeom>
            <a:solidFill>
              <a:srgbClr val="005A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8ADDCA58-453B-AF4E-BCE2-A0153E99D2EC}"/>
                </a:ext>
              </a:extLst>
            </p:cNvPr>
            <p:cNvSpPr txBox="1"/>
            <p:nvPr/>
          </p:nvSpPr>
          <p:spPr>
            <a:xfrm rot="16200000">
              <a:off x="7044396" y="3735572"/>
              <a:ext cx="566435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/>
                <a:t>RT</a:t>
              </a: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0BE9E4E3-7A50-AD0B-7E96-A0829B509F9F}"/>
                </a:ext>
              </a:extLst>
            </p:cNvPr>
            <p:cNvSpPr/>
            <p:nvPr/>
          </p:nvSpPr>
          <p:spPr>
            <a:xfrm>
              <a:off x="8034013" y="3277790"/>
              <a:ext cx="576593" cy="1789055"/>
            </a:xfrm>
            <a:prstGeom prst="rect">
              <a:avLst/>
            </a:prstGeom>
            <a:solidFill>
              <a:srgbClr val="DC32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0AC40C05-AD88-4371-F808-3A3FD8A672E5}"/>
                </a:ext>
              </a:extLst>
            </p:cNvPr>
            <p:cNvSpPr txBox="1"/>
            <p:nvPr/>
          </p:nvSpPr>
          <p:spPr>
            <a:xfrm>
              <a:off x="8517290" y="5121672"/>
              <a:ext cx="1554464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/>
                <a:t>Congruent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7A3FCE0F-8594-721C-7ADF-4667B4EE969D}"/>
                </a:ext>
              </a:extLst>
            </p:cNvPr>
            <p:cNvSpPr txBox="1"/>
            <p:nvPr/>
          </p:nvSpPr>
          <p:spPr>
            <a:xfrm>
              <a:off x="7701116" y="5612307"/>
              <a:ext cx="1554464" cy="83099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/>
                <a:t>Incongruent</a:t>
              </a:r>
            </a:p>
          </p:txBody>
        </p:sp>
        <p:sp>
          <p:nvSpPr>
            <p:cNvPr id="134" name="Left Brace 133">
              <a:extLst>
                <a:ext uri="{FF2B5EF4-FFF2-40B4-BE49-F238E27FC236}">
                  <a16:creationId xmlns:a16="http://schemas.microsoft.com/office/drawing/2014/main" id="{F6465FA0-6ECF-0D08-F410-BCF93CBDDCE4}"/>
                </a:ext>
              </a:extLst>
            </p:cNvPr>
            <p:cNvSpPr/>
            <p:nvPr/>
          </p:nvSpPr>
          <p:spPr>
            <a:xfrm rot="10800000">
              <a:off x="9854570" y="3307468"/>
              <a:ext cx="404629" cy="795525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A59CE81F-3A02-D39B-6E28-0EDD798A0266}"/>
                </a:ext>
              </a:extLst>
            </p:cNvPr>
            <p:cNvSpPr txBox="1"/>
            <p:nvPr/>
          </p:nvSpPr>
          <p:spPr>
            <a:xfrm>
              <a:off x="10378146" y="3437777"/>
              <a:ext cx="1710657" cy="83099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/>
                <a:t>Congruency effect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265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30A5F0-83D7-4F91-B2E4-462DC0170997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Consequences of Low Sensitivity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3A4EEA-E140-4001-9A14-9F1FB399EDF4}"/>
              </a:ext>
            </a:extLst>
          </p:cNvPr>
          <p:cNvGrpSpPr/>
          <p:nvPr/>
        </p:nvGrpSpPr>
        <p:grpSpPr>
          <a:xfrm>
            <a:off x="8660492" y="2917640"/>
            <a:ext cx="2117909" cy="2168177"/>
            <a:chOff x="9034505" y="3429000"/>
            <a:chExt cx="2117909" cy="2168177"/>
          </a:xfrm>
        </p:grpSpPr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67911427-17B3-4B98-9FA6-393496BCE5D3}"/>
                </a:ext>
              </a:extLst>
            </p:cNvPr>
            <p:cNvSpPr/>
            <p:nvPr/>
          </p:nvSpPr>
          <p:spPr>
            <a:xfrm flipH="1">
              <a:off x="9754281" y="3756663"/>
              <a:ext cx="1398133" cy="1532708"/>
            </a:xfrm>
            <a:custGeom>
              <a:avLst/>
              <a:gdLst>
                <a:gd name="connsiteX0" fmla="*/ 1398133 w 1398133"/>
                <a:gd name="connsiteY0" fmla="*/ 814251 h 1532708"/>
                <a:gd name="connsiteX1" fmla="*/ 1398133 w 1398133"/>
                <a:gd name="connsiteY1" fmla="*/ 814251 h 1532708"/>
                <a:gd name="connsiteX2" fmla="*/ 340042 w 1398133"/>
                <a:gd name="connsiteY2" fmla="*/ 1497874 h 1532708"/>
                <a:gd name="connsiteX3" fmla="*/ 300853 w 1398133"/>
                <a:gd name="connsiteY3" fmla="*/ 1506582 h 1532708"/>
                <a:gd name="connsiteX4" fmla="*/ 283436 w 1398133"/>
                <a:gd name="connsiteY4" fmla="*/ 1510937 h 1532708"/>
                <a:gd name="connsiteX5" fmla="*/ 261665 w 1398133"/>
                <a:gd name="connsiteY5" fmla="*/ 1515291 h 1532708"/>
                <a:gd name="connsiteX6" fmla="*/ 244248 w 1398133"/>
                <a:gd name="connsiteY6" fmla="*/ 1519645 h 1532708"/>
                <a:gd name="connsiteX7" fmla="*/ 222476 w 1398133"/>
                <a:gd name="connsiteY7" fmla="*/ 1524000 h 1532708"/>
                <a:gd name="connsiteX8" fmla="*/ 191996 w 1398133"/>
                <a:gd name="connsiteY8" fmla="*/ 1532708 h 1532708"/>
                <a:gd name="connsiteX9" fmla="*/ 74430 w 1398133"/>
                <a:gd name="connsiteY9" fmla="*/ 1524000 h 1532708"/>
                <a:gd name="connsiteX10" fmla="*/ 61368 w 1398133"/>
                <a:gd name="connsiteY10" fmla="*/ 1519645 h 1532708"/>
                <a:gd name="connsiteX11" fmla="*/ 43950 w 1398133"/>
                <a:gd name="connsiteY11" fmla="*/ 1506582 h 1532708"/>
                <a:gd name="connsiteX12" fmla="*/ 22179 w 1398133"/>
                <a:gd name="connsiteY12" fmla="*/ 1489165 h 1532708"/>
                <a:gd name="connsiteX13" fmla="*/ 408 w 1398133"/>
                <a:gd name="connsiteY13" fmla="*/ 1454331 h 1532708"/>
                <a:gd name="connsiteX14" fmla="*/ 408 w 1398133"/>
                <a:gd name="connsiteY14" fmla="*/ 1445622 h 1532708"/>
                <a:gd name="connsiteX15" fmla="*/ 697093 w 1398133"/>
                <a:gd name="connsiteY15" fmla="*/ 0 h 1532708"/>
                <a:gd name="connsiteX16" fmla="*/ 1398133 w 1398133"/>
                <a:gd name="connsiteY16" fmla="*/ 814251 h 1532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8133" h="1532708">
                  <a:moveTo>
                    <a:pt x="1398133" y="814251"/>
                  </a:moveTo>
                  <a:lnTo>
                    <a:pt x="1398133" y="814251"/>
                  </a:lnTo>
                  <a:lnTo>
                    <a:pt x="340042" y="1497874"/>
                  </a:lnTo>
                  <a:lnTo>
                    <a:pt x="300853" y="1506582"/>
                  </a:lnTo>
                  <a:cubicBezTo>
                    <a:pt x="295022" y="1507928"/>
                    <a:pt x="289278" y="1509639"/>
                    <a:pt x="283436" y="1510937"/>
                  </a:cubicBezTo>
                  <a:cubicBezTo>
                    <a:pt x="276212" y="1512543"/>
                    <a:pt x="268889" y="1513686"/>
                    <a:pt x="261665" y="1515291"/>
                  </a:cubicBezTo>
                  <a:cubicBezTo>
                    <a:pt x="255823" y="1516589"/>
                    <a:pt x="250090" y="1518347"/>
                    <a:pt x="244248" y="1519645"/>
                  </a:cubicBezTo>
                  <a:cubicBezTo>
                    <a:pt x="237023" y="1521251"/>
                    <a:pt x="229656" y="1522205"/>
                    <a:pt x="222476" y="1524000"/>
                  </a:cubicBezTo>
                  <a:cubicBezTo>
                    <a:pt x="212225" y="1526563"/>
                    <a:pt x="202156" y="1529805"/>
                    <a:pt x="191996" y="1532708"/>
                  </a:cubicBezTo>
                  <a:cubicBezTo>
                    <a:pt x="152807" y="1529805"/>
                    <a:pt x="113531" y="1527910"/>
                    <a:pt x="74430" y="1524000"/>
                  </a:cubicBezTo>
                  <a:cubicBezTo>
                    <a:pt x="69863" y="1523543"/>
                    <a:pt x="65353" y="1521922"/>
                    <a:pt x="61368" y="1519645"/>
                  </a:cubicBezTo>
                  <a:cubicBezTo>
                    <a:pt x="55067" y="1516044"/>
                    <a:pt x="49756" y="1510936"/>
                    <a:pt x="43950" y="1506582"/>
                  </a:cubicBezTo>
                  <a:cubicBezTo>
                    <a:pt x="17283" y="1466581"/>
                    <a:pt x="53726" y="1515454"/>
                    <a:pt x="22179" y="1489165"/>
                  </a:cubicBezTo>
                  <a:cubicBezTo>
                    <a:pt x="15302" y="1483434"/>
                    <a:pt x="3345" y="1463142"/>
                    <a:pt x="408" y="1454331"/>
                  </a:cubicBezTo>
                  <a:cubicBezTo>
                    <a:pt x="-510" y="1451577"/>
                    <a:pt x="408" y="1448525"/>
                    <a:pt x="408" y="1445622"/>
                  </a:cubicBezTo>
                  <a:lnTo>
                    <a:pt x="697093" y="0"/>
                  </a:lnTo>
                  <a:lnTo>
                    <a:pt x="1398133" y="814251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1026" name="Picture 2" descr="Looking Glass Png - Magnifying Glass Clipart, Transparent Png - kindpng">
              <a:extLst>
                <a:ext uri="{FF2B5EF4-FFF2-40B4-BE49-F238E27FC236}">
                  <a16:creationId xmlns:a16="http://schemas.microsoft.com/office/drawing/2014/main" id="{A8B62158-7632-49B9-B6F0-7C2221885F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243" b="90599" l="5814" r="96047">
                          <a14:foregroundMark x1="18837" y1="22879" x2="35349" y2="11065"/>
                          <a14:foregroundMark x1="8953" y1="39185" x2="14419" y2="16972"/>
                          <a14:foregroundMark x1="14419" y1="16972" x2="46047" y2="8403"/>
                          <a14:foregroundMark x1="46047" y1="8403" x2="56744" y2="12230"/>
                          <a14:foregroundMark x1="58140" y1="8819" x2="29767" y2="7820"/>
                          <a14:foregroundMark x1="35698" y1="4243" x2="46628" y2="4576"/>
                          <a14:foregroundMark x1="5930" y1="32529" x2="8140" y2="20632"/>
                          <a14:foregroundMark x1="85349" y1="90599" x2="96047" y2="847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9034505" y="3429000"/>
              <a:ext cx="1551351" cy="2168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9335B18-3F16-455B-AE58-AE91C9DFC65B}"/>
              </a:ext>
            </a:extLst>
          </p:cNvPr>
          <p:cNvSpPr txBox="1"/>
          <p:nvPr/>
        </p:nvSpPr>
        <p:spPr>
          <a:xfrm>
            <a:off x="277091" y="904935"/>
            <a:ext cx="7291718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Problem: </a:t>
            </a:r>
            <a:r>
              <a:rPr lang="en-US" sz="2400" dirty="0"/>
              <a:t>Common measure can’t pick up the effect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Consequence: </a:t>
            </a:r>
            <a:r>
              <a:rPr lang="en-US" sz="2400" dirty="0"/>
              <a:t>controversy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Explanation:</a:t>
            </a:r>
            <a:r>
              <a:rPr lang="en-US" sz="2400" dirty="0"/>
              <a:t> Underestimation of the effect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Solution:</a:t>
            </a:r>
            <a:r>
              <a:rPr lang="en-US" sz="2400" dirty="0"/>
              <a:t> Increase sensitivity</a:t>
            </a:r>
            <a:endParaRPr lang="en-US" sz="2400" b="1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0F15452-E606-4A17-9A31-35B08EFAF14D}"/>
              </a:ext>
            </a:extLst>
          </p:cNvPr>
          <p:cNvGrpSpPr/>
          <p:nvPr/>
        </p:nvGrpSpPr>
        <p:grpSpPr>
          <a:xfrm>
            <a:off x="-13488" y="3854753"/>
            <a:ext cx="8329685" cy="3003247"/>
            <a:chOff x="282731" y="5647267"/>
            <a:chExt cx="8329685" cy="3003247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7270A9A-BEB1-4B2C-B95B-962D26350BFC}"/>
                </a:ext>
              </a:extLst>
            </p:cNvPr>
            <p:cNvGrpSpPr/>
            <p:nvPr/>
          </p:nvGrpSpPr>
          <p:grpSpPr>
            <a:xfrm>
              <a:off x="282731" y="5647267"/>
              <a:ext cx="8329685" cy="3003247"/>
              <a:chOff x="43245" y="3854753"/>
              <a:chExt cx="8329685" cy="3003247"/>
            </a:xfrm>
          </p:grpSpPr>
          <p:sp>
            <p:nvSpPr>
              <p:cNvPr id="5" name="Speech Bubble: Oval 4">
                <a:extLst>
                  <a:ext uri="{FF2B5EF4-FFF2-40B4-BE49-F238E27FC236}">
                    <a16:creationId xmlns:a16="http://schemas.microsoft.com/office/drawing/2014/main" id="{E56CB38C-5443-4EB9-9309-16CBA0F42BCA}"/>
                  </a:ext>
                </a:extLst>
              </p:cNvPr>
              <p:cNvSpPr/>
              <p:nvPr/>
            </p:nvSpPr>
            <p:spPr>
              <a:xfrm>
                <a:off x="4412343" y="4399078"/>
                <a:ext cx="1364421" cy="1006928"/>
              </a:xfrm>
              <a:prstGeom prst="wedgeEllipseCallout">
                <a:avLst>
                  <a:gd name="adj1" fmla="val 72247"/>
                  <a:gd name="adj2" fmla="val 48086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34A4D21B-FE86-4E2E-A391-EC750E7DD3D3}"/>
                  </a:ext>
                </a:extLst>
              </p:cNvPr>
              <p:cNvGrpSpPr/>
              <p:nvPr/>
            </p:nvGrpSpPr>
            <p:grpSpPr>
              <a:xfrm>
                <a:off x="43245" y="3854753"/>
                <a:ext cx="8329685" cy="3003247"/>
                <a:chOff x="43245" y="3854753"/>
                <a:chExt cx="8329685" cy="3003247"/>
              </a:xfrm>
            </p:grpSpPr>
            <p:pic>
              <p:nvPicPr>
                <p:cNvPr id="14" name="Picture 2" descr="Falling out, lashing out and blurting out: phrasal verbs connected with  arguing (1). – About Words – Cambridge Dictionary blog">
                  <a:extLst>
                    <a:ext uri="{FF2B5EF4-FFF2-40B4-BE49-F238E27FC236}">
                      <a16:creationId xmlns:a16="http://schemas.microsoft.com/office/drawing/2014/main" id="{1357761E-DE65-4879-9A6B-3EA87E46A5A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10000" b="99500" l="1167" r="96667">
                              <a14:foregroundMark x1="22833" y1="95500" x2="18167" y2="75250"/>
                              <a14:foregroundMark x1="18167" y1="75250" x2="17833" y2="54000"/>
                              <a14:foregroundMark x1="17833" y1="54000" x2="18167" y2="53250"/>
                              <a14:foregroundMark x1="12000" y1="61750" x2="14167" y2="92000"/>
                              <a14:foregroundMark x1="14167" y1="92000" x2="21333" y2="95750"/>
                              <a14:foregroundMark x1="27000" y1="78000" x2="28333" y2="87500"/>
                              <a14:foregroundMark x1="7833" y1="70250" x2="5500" y2="86500"/>
                              <a14:foregroundMark x1="29833" y1="38750" x2="32167" y2="56500"/>
                              <a14:foregroundMark x1="32167" y1="56500" x2="32000" y2="57000"/>
                              <a14:foregroundMark x1="5167" y1="72250" x2="1333" y2="89750"/>
                              <a14:foregroundMark x1="1333" y1="89750" x2="1333" y2="90000"/>
                              <a14:foregroundMark x1="26833" y1="87250" x2="27167" y2="97750"/>
                              <a14:foregroundMark x1="12500" y1="94750" x2="21167" y2="99000"/>
                              <a14:foregroundMark x1="87167" y1="87750" x2="92333" y2="99500"/>
                              <a14:foregroundMark x1="92333" y1="99500" x2="92333" y2="99500"/>
                              <a14:foregroundMark x1="64833" y1="59750" x2="63167" y2="57250"/>
                              <a14:foregroundMark x1="95000" y1="96750" x2="96667" y2="9925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1174" r="53264"/>
                <a:stretch/>
              </p:blipFill>
              <p:spPr bwMode="auto">
                <a:xfrm>
                  <a:off x="43245" y="3854753"/>
                  <a:ext cx="2670926" cy="300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6" name="Picture 2" descr="Falling out, lashing out and blurting out: phrasal verbs connected with  arguing (1). – About Words – Cambridge Dictionary blog">
                  <a:extLst>
                    <a:ext uri="{FF2B5EF4-FFF2-40B4-BE49-F238E27FC236}">
                      <a16:creationId xmlns:a16="http://schemas.microsoft.com/office/drawing/2014/main" id="{A07B07DE-6925-4965-BC21-8627A9D0FB0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10000" b="99500" l="1167" r="96667">
                              <a14:foregroundMark x1="22833" y1="95500" x2="18167" y2="75250"/>
                              <a14:foregroundMark x1="18167" y1="75250" x2="17833" y2="54000"/>
                              <a14:foregroundMark x1="17833" y1="54000" x2="18167" y2="53250"/>
                              <a14:foregroundMark x1="12000" y1="61750" x2="14167" y2="92000"/>
                              <a14:foregroundMark x1="14167" y1="92000" x2="21333" y2="95750"/>
                              <a14:foregroundMark x1="27000" y1="78000" x2="28333" y2="87500"/>
                              <a14:foregroundMark x1="7833" y1="70250" x2="5500" y2="86500"/>
                              <a14:foregroundMark x1="29833" y1="38750" x2="32167" y2="56500"/>
                              <a14:foregroundMark x1="32167" y1="56500" x2="32000" y2="57000"/>
                              <a14:foregroundMark x1="5167" y1="72250" x2="1333" y2="89750"/>
                              <a14:foregroundMark x1="1333" y1="89750" x2="1333" y2="90000"/>
                              <a14:foregroundMark x1="26833" y1="87250" x2="27167" y2="97750"/>
                              <a14:foregroundMark x1="12500" y1="94750" x2="21167" y2="99000"/>
                              <a14:foregroundMark x1="87167" y1="87750" x2="92333" y2="99500"/>
                              <a14:foregroundMark x1="92333" y1="99500" x2="92333" y2="99500"/>
                              <a14:foregroundMark x1="64833" y1="59750" x2="63167" y2="57250"/>
                              <a14:foregroundMark x1="95000" y1="96750" x2="96667" y2="9925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7285" t="21174"/>
                <a:stretch/>
              </p:blipFill>
              <p:spPr bwMode="auto">
                <a:xfrm>
                  <a:off x="5931746" y="3854753"/>
                  <a:ext cx="2441184" cy="300324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9" name="Speech Bubble: Oval 18">
                <a:extLst>
                  <a:ext uri="{FF2B5EF4-FFF2-40B4-BE49-F238E27FC236}">
                    <a16:creationId xmlns:a16="http://schemas.microsoft.com/office/drawing/2014/main" id="{E26D93BB-8F61-49DB-AB24-2D581A4A72C0}"/>
                  </a:ext>
                </a:extLst>
              </p:cNvPr>
              <p:cNvSpPr/>
              <p:nvPr/>
            </p:nvSpPr>
            <p:spPr>
              <a:xfrm>
                <a:off x="2615262" y="4399078"/>
                <a:ext cx="1364421" cy="1006928"/>
              </a:xfrm>
              <a:prstGeom prst="wedgeEllipseCallout">
                <a:avLst>
                  <a:gd name="adj1" fmla="val -68170"/>
                  <a:gd name="adj2" fmla="val 30068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pic>
            <p:nvPicPr>
              <p:cNvPr id="23" name="Picture 10" descr="Pin on Amazing Animals and Birds">
                <a:extLst>
                  <a:ext uri="{FF2B5EF4-FFF2-40B4-BE49-F238E27FC236}">
                    <a16:creationId xmlns:a16="http://schemas.microsoft.com/office/drawing/2014/main" id="{FD418D27-7105-403A-87A5-EF0AADF0BB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9286" b="98429" l="3131" r="93535">
                            <a14:foregroundMark x1="88182" y1="18286" x2="80404" y2="98429"/>
                            <a14:foregroundMark x1="80404" y1="98429" x2="80404" y2="98429"/>
                            <a14:foregroundMark x1="58182" y1="87571" x2="38687" y2="80714"/>
                            <a14:foregroundMark x1="34444" y1="93571" x2="29394" y2="78714"/>
                            <a14:foregroundMark x1="26667" y1="30286" x2="20505" y2="40143"/>
                            <a14:foregroundMark x1="28788" y1="57429" x2="18788" y2="71857"/>
                            <a14:foregroundMark x1="17576" y1="90286" x2="26162" y2="70857"/>
                            <a14:foregroundMark x1="35152" y1="68857" x2="24343" y2="28143"/>
                            <a14:foregroundMark x1="22424" y1="32286" x2="19192" y2="69429"/>
                            <a14:foregroundMark x1="14848" y1="58286" x2="12020" y2="92429"/>
                            <a14:foregroundMark x1="9495" y1="92714" x2="9899" y2="78143"/>
                            <a14:foregroundMark x1="11010" y1="65571" x2="12424" y2="46000"/>
                            <a14:foregroundMark x1="46768" y1="50000" x2="41919" y2="43143"/>
                            <a14:foregroundMark x1="40000" y1="37143" x2="36768" y2="32857"/>
                            <a14:foregroundMark x1="86869" y1="13714" x2="90909" y2="43143"/>
                            <a14:foregroundMark x1="90909" y1="43143" x2="90909" y2="43143"/>
                            <a14:foregroundMark x1="92222" y1="32857" x2="93030" y2="23571"/>
                            <a14:foregroundMark x1="93939" y1="28714" x2="93434" y2="22714"/>
                            <a14:foregroundMark x1="85859" y1="10714" x2="81616" y2="9286"/>
                            <a14:foregroundMark x1="92828" y1="21000" x2="89697" y2="15000"/>
                            <a14:foregroundMark x1="5749" y1="80751" x2="5657" y2="81429"/>
                            <a14:foregroundMark x1="8889" y1="57714" x2="6375" y2="76161"/>
                            <a14:foregroundMark x1="7374" y1="50000" x2="6362" y2="54186"/>
                            <a14:foregroundMark x1="59192" y1="91571" x2="76162" y2="91857"/>
                            <a14:backgroundMark x1="66667" y1="72143" x2="72727" y2="53571"/>
                            <a14:backgroundMark x1="65960" y1="77143" x2="64949" y2="79857"/>
                            <a14:backgroundMark x1="59798" y1="53571" x2="60101" y2="54714"/>
                            <a14:backgroundMark x1="2727" y1="43714" x2="808" y2="47000"/>
                            <a14:backgroundMark x1="89495" y1="99286" x2="93030" y2="90571"/>
                            <a14:backgroundMark x1="3333" y1="46000" x2="303" y2="80000"/>
                            <a14:backgroundMark x1="303" y1="80000" x2="0" y2="81000"/>
                            <a14:backgroundMark x1="3535" y1="54143" x2="3333" y2="80714"/>
                            <a14:backgroundMark x1="4848" y1="58000" x2="1717" y2="79571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3145168" y="4816507"/>
                <a:ext cx="304608" cy="2153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4" name="Graphic 23" descr="Close with solid fill">
                <a:extLst>
                  <a:ext uri="{FF2B5EF4-FFF2-40B4-BE49-F238E27FC236}">
                    <a16:creationId xmlns:a16="http://schemas.microsoft.com/office/drawing/2014/main" id="{64DD5D5E-661E-4596-AC97-43E09EE1D9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alphaModFix amt="73000"/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751305" y="4560939"/>
                <a:ext cx="726514" cy="726514"/>
              </a:xfrm>
              <a:prstGeom prst="rect">
                <a:avLst/>
              </a:prstGeom>
            </p:spPr>
          </p:pic>
        </p:grpSp>
        <p:pic>
          <p:nvPicPr>
            <p:cNvPr id="15" name="Picture 10" descr="Pin on Amazing Animals and Birds">
              <a:extLst>
                <a:ext uri="{FF2B5EF4-FFF2-40B4-BE49-F238E27FC236}">
                  <a16:creationId xmlns:a16="http://schemas.microsoft.com/office/drawing/2014/main" id="{C9489534-76A9-4A82-8EE6-03E9043036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286" b="98429" l="3131" r="93535">
                          <a14:foregroundMark x1="88182" y1="18286" x2="80404" y2="98429"/>
                          <a14:foregroundMark x1="80404" y1="98429" x2="80404" y2="98429"/>
                          <a14:foregroundMark x1="58182" y1="87571" x2="38687" y2="80714"/>
                          <a14:foregroundMark x1="34444" y1="93571" x2="29394" y2="78714"/>
                          <a14:foregroundMark x1="26667" y1="30286" x2="20505" y2="40143"/>
                          <a14:foregroundMark x1="28788" y1="57429" x2="18788" y2="71857"/>
                          <a14:foregroundMark x1="17576" y1="90286" x2="26162" y2="70857"/>
                          <a14:foregroundMark x1="35152" y1="68857" x2="24343" y2="28143"/>
                          <a14:foregroundMark x1="22424" y1="32286" x2="19192" y2="69429"/>
                          <a14:foregroundMark x1="14848" y1="58286" x2="12020" y2="92429"/>
                          <a14:foregroundMark x1="9495" y1="92714" x2="9899" y2="78143"/>
                          <a14:foregroundMark x1="11010" y1="65571" x2="12424" y2="46000"/>
                          <a14:foregroundMark x1="46768" y1="50000" x2="41919" y2="43143"/>
                          <a14:foregroundMark x1="40000" y1="37143" x2="36768" y2="32857"/>
                          <a14:foregroundMark x1="86869" y1="13714" x2="90909" y2="43143"/>
                          <a14:foregroundMark x1="90909" y1="43143" x2="90909" y2="43143"/>
                          <a14:foregroundMark x1="92222" y1="32857" x2="93030" y2="23571"/>
                          <a14:foregroundMark x1="93939" y1="28714" x2="93434" y2="22714"/>
                          <a14:foregroundMark x1="85859" y1="10714" x2="81616" y2="9286"/>
                          <a14:foregroundMark x1="92828" y1="21000" x2="89697" y2="15000"/>
                          <a14:foregroundMark x1="5749" y1="80751" x2="5657" y2="81429"/>
                          <a14:foregroundMark x1="8889" y1="57714" x2="6375" y2="76161"/>
                          <a14:foregroundMark x1="7374" y1="50000" x2="6362" y2="54186"/>
                          <a14:foregroundMark x1="59192" y1="91571" x2="76162" y2="91857"/>
                          <a14:backgroundMark x1="66667" y1="72143" x2="72727" y2="53571"/>
                          <a14:backgroundMark x1="65960" y1="77143" x2="64949" y2="79857"/>
                          <a14:backgroundMark x1="59798" y1="53571" x2="60101" y2="54714"/>
                          <a14:backgroundMark x1="2727" y1="43714" x2="808" y2="47000"/>
                          <a14:backgroundMark x1="89495" y1="99286" x2="93030" y2="90571"/>
                          <a14:backgroundMark x1="3333" y1="46000" x2="303" y2="80000"/>
                          <a14:backgroundMark x1="303" y1="80000" x2="0" y2="81000"/>
                          <a14:backgroundMark x1="3535" y1="54143" x2="3333" y2="80714"/>
                          <a14:backgroundMark x1="4848" y1="58000" x2="1717" y2="795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193945" y="6572736"/>
              <a:ext cx="304608" cy="2153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3DD4EF7-77B3-F23C-4AFE-8C9B44C97D47}"/>
              </a:ext>
            </a:extLst>
          </p:cNvPr>
          <p:cNvGrpSpPr/>
          <p:nvPr/>
        </p:nvGrpSpPr>
        <p:grpSpPr>
          <a:xfrm>
            <a:off x="8777075" y="4241897"/>
            <a:ext cx="3311728" cy="2201407"/>
            <a:chOff x="7096781" y="2870777"/>
            <a:chExt cx="4992022" cy="357252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5D3FD-C154-E1DD-F7F2-C11747FC69B4}"/>
                </a:ext>
              </a:extLst>
            </p:cNvPr>
            <p:cNvCxnSpPr/>
            <p:nvPr/>
          </p:nvCxnSpPr>
          <p:spPr>
            <a:xfrm>
              <a:off x="7651750" y="2870777"/>
              <a:ext cx="0" cy="21960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B88BFDA-8B82-A930-FE24-319F521DCCA3}"/>
                </a:ext>
              </a:extLst>
            </p:cNvPr>
            <p:cNvCxnSpPr>
              <a:cxnSpLocks/>
            </p:cNvCxnSpPr>
            <p:nvPr/>
          </p:nvCxnSpPr>
          <p:spPr>
            <a:xfrm>
              <a:off x="7632700" y="5066845"/>
              <a:ext cx="24003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646398A-19A5-AFE2-A4CC-C77AC17C4718}"/>
                </a:ext>
              </a:extLst>
            </p:cNvPr>
            <p:cNvSpPr/>
            <p:nvPr/>
          </p:nvSpPr>
          <p:spPr>
            <a:xfrm>
              <a:off x="9011304" y="4061005"/>
              <a:ext cx="576593" cy="1005839"/>
            </a:xfrm>
            <a:prstGeom prst="rect">
              <a:avLst/>
            </a:prstGeom>
            <a:solidFill>
              <a:srgbClr val="005A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B7B4BEE-05B8-D49B-BF72-B5ECA4A16A2A}"/>
                </a:ext>
              </a:extLst>
            </p:cNvPr>
            <p:cNvSpPr txBox="1"/>
            <p:nvPr/>
          </p:nvSpPr>
          <p:spPr>
            <a:xfrm rot="16200000">
              <a:off x="7044396" y="3735572"/>
              <a:ext cx="566435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/>
                <a:t>RT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88836E7-73FA-193D-B308-9FEBED0C9AE4}"/>
                </a:ext>
              </a:extLst>
            </p:cNvPr>
            <p:cNvSpPr/>
            <p:nvPr/>
          </p:nvSpPr>
          <p:spPr>
            <a:xfrm>
              <a:off x="8034013" y="3277790"/>
              <a:ext cx="576593" cy="1789055"/>
            </a:xfrm>
            <a:prstGeom prst="rect">
              <a:avLst/>
            </a:prstGeom>
            <a:solidFill>
              <a:srgbClr val="DC32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B3B2395-7B72-96F3-0835-D85D1FC7BEE1}"/>
                </a:ext>
              </a:extLst>
            </p:cNvPr>
            <p:cNvSpPr txBox="1"/>
            <p:nvPr/>
          </p:nvSpPr>
          <p:spPr>
            <a:xfrm>
              <a:off x="8517290" y="5121672"/>
              <a:ext cx="1554464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/>
                <a:t>Congruent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9A6800B-E415-D7F0-C96B-248DB381478C}"/>
                </a:ext>
              </a:extLst>
            </p:cNvPr>
            <p:cNvSpPr txBox="1"/>
            <p:nvPr/>
          </p:nvSpPr>
          <p:spPr>
            <a:xfrm>
              <a:off x="7701116" y="5612307"/>
              <a:ext cx="1554464" cy="83099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/>
                <a:t>Incongruent</a:t>
              </a:r>
            </a:p>
          </p:txBody>
        </p:sp>
        <p:sp>
          <p:nvSpPr>
            <p:cNvPr id="36" name="Left Brace 35">
              <a:extLst>
                <a:ext uri="{FF2B5EF4-FFF2-40B4-BE49-F238E27FC236}">
                  <a16:creationId xmlns:a16="http://schemas.microsoft.com/office/drawing/2014/main" id="{84BB8038-EBA5-56F8-122D-0A19F12CDDE3}"/>
                </a:ext>
              </a:extLst>
            </p:cNvPr>
            <p:cNvSpPr/>
            <p:nvPr/>
          </p:nvSpPr>
          <p:spPr>
            <a:xfrm rot="10800000">
              <a:off x="9854570" y="3307468"/>
              <a:ext cx="404629" cy="795525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C3964C3-1476-8D6D-F908-F979F7F23841}"/>
                </a:ext>
              </a:extLst>
            </p:cNvPr>
            <p:cNvSpPr txBox="1"/>
            <p:nvPr/>
          </p:nvSpPr>
          <p:spPr>
            <a:xfrm>
              <a:off x="10378146" y="3437777"/>
              <a:ext cx="1710657" cy="83099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400" dirty="0"/>
                <a:t>Congruency effect</a:t>
              </a:r>
            </a:p>
          </p:txBody>
        </p:sp>
      </p:grpSp>
      <p:pic>
        <p:nvPicPr>
          <p:cNvPr id="38" name="Picture 2" descr="Man using a huge telescope stock vector. Illustration of male - 20975508">
            <a:extLst>
              <a:ext uri="{FF2B5EF4-FFF2-40B4-BE49-F238E27FC236}">
                <a16:creationId xmlns:a16="http://schemas.microsoft.com/office/drawing/2014/main" id="{6FB8DC4E-25EA-CC05-DECB-0E99C0241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6873" b="95533" l="3125" r="90000">
                        <a14:foregroundMark x1="71250" y1="95017" x2="70250" y2="89519"/>
                        <a14:foregroundMark x1="55000" y1="96048" x2="56750" y2="94158"/>
                        <a14:foregroundMark x1="9500" y1="63746" x2="5875" y2="47938"/>
                        <a14:foregroundMark x1="5875" y1="47938" x2="6125" y2="24742"/>
                        <a14:foregroundMark x1="6125" y1="24742" x2="7500" y2="22337"/>
                        <a14:foregroundMark x1="3125" y1="48797" x2="3125" y2="40206"/>
                        <a14:foregroundMark x1="16750" y1="10481" x2="27625" y2="10653"/>
                        <a14:foregroundMark x1="27625" y1="10653" x2="28250" y2="11340"/>
                        <a14:foregroundMark x1="27875" y1="7904" x2="19375" y2="68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911386" flipH="1">
            <a:off x="7804026" y="1957497"/>
            <a:ext cx="3300416" cy="2401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3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1992C64-531A-2075-F56E-EE4631062BF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4338" y="670737"/>
            <a:ext cx="2925677" cy="124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6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Swift M29TZ-SM99CL-BTW1 Digital Screen Stereo Zoom Microscope Digital Screen  | Fisher Scientific">
            <a:extLst>
              <a:ext uri="{FF2B5EF4-FFF2-40B4-BE49-F238E27FC236}">
                <a16:creationId xmlns:a16="http://schemas.microsoft.com/office/drawing/2014/main" id="{71B6588C-9EC7-4C2E-BBDD-8068E1A0F0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35" b="96009" l="9385" r="90000">
                        <a14:foregroundMark x1="24308" y1="21175" x2="32615" y2="12306"/>
                        <a14:foregroundMark x1="51846" y1="19734" x2="62923" y2="11973"/>
                        <a14:foregroundMark x1="62923" y1="11973" x2="46462" y2="15965"/>
                        <a14:foregroundMark x1="46462" y1="15965" x2="44923" y2="18182"/>
                        <a14:foregroundMark x1="33692" y1="24390" x2="30769" y2="12084"/>
                        <a14:foregroundMark x1="30769" y1="12084" x2="48462" y2="8204"/>
                        <a14:foregroundMark x1="48462" y1="8204" x2="61846" y2="8537"/>
                        <a14:foregroundMark x1="61846" y1="8537" x2="61385" y2="18625"/>
                        <a14:foregroundMark x1="61385" y1="18625" x2="54769" y2="24279"/>
                        <a14:foregroundMark x1="54769" y1="24279" x2="33538" y2="23947"/>
                        <a14:foregroundMark x1="33538" y1="23947" x2="19846" y2="26386"/>
                        <a14:foregroundMark x1="19846" y1="26386" x2="20462" y2="27827"/>
                        <a14:foregroundMark x1="70769" y1="4767" x2="32769" y2="6208"/>
                        <a14:foregroundMark x1="10769" y1="34257" x2="9538" y2="32927"/>
                        <a14:foregroundMark x1="40308" y1="91685" x2="49538" y2="93902"/>
                        <a14:foregroundMark x1="49538" y1="93902" x2="61538" y2="91907"/>
                        <a14:foregroundMark x1="61538" y1="91907" x2="61692" y2="90909"/>
                        <a14:foregroundMark x1="62769" y1="93681" x2="58462" y2="960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65" t="3683" r="22618"/>
          <a:stretch/>
        </p:blipFill>
        <p:spPr bwMode="auto">
          <a:xfrm flipH="1">
            <a:off x="8318926" y="840950"/>
            <a:ext cx="859602" cy="1657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30A5F0-83D7-4F91-B2E4-462DC0170997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Improving Sensitivity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BF9AA2-BE7A-4CF5-9E88-BDEE99C2D7D1}"/>
              </a:ext>
            </a:extLst>
          </p:cNvPr>
          <p:cNvSpPr txBox="1"/>
          <p:nvPr/>
        </p:nvSpPr>
        <p:spPr>
          <a:xfrm>
            <a:off x="7491123" y="5477909"/>
            <a:ext cx="4817660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Continuous</a:t>
            </a:r>
            <a:endParaRPr lang="he-IL" sz="2400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B050"/>
                </a:solidFill>
              </a:rPr>
              <a:t>“Rich” – RT, onset, MAD, velocity…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2E262510-32AB-42BE-992C-A9540C26C297}"/>
              </a:ext>
            </a:extLst>
          </p:cNvPr>
          <p:cNvSpPr/>
          <p:nvPr/>
        </p:nvSpPr>
        <p:spPr>
          <a:xfrm>
            <a:off x="8498930" y="2661995"/>
            <a:ext cx="277504" cy="4776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FEC3C9F-6F75-49AB-89E7-C0196D39E4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60" b="89924" l="6455" r="97234">
                        <a14:foregroundMark x1="7172" y1="8855" x2="6455" y2="16794"/>
                        <a14:foregroundMark x1="53689" y1="7023" x2="43911" y2="6507"/>
                        <a14:foregroundMark x1="92623" y1="22443" x2="89549" y2="65038"/>
                        <a14:foregroundMark x1="21004" y1="87176" x2="27766" y2="81527"/>
                        <a14:foregroundMark x1="30123" y1="73282" x2="31250" y2="75267"/>
                        <a14:foregroundMark x1="97234" y1="15115" x2="97131" y2="22748"/>
                        <a14:foregroundMark x1="70082" y1="79847" x2="73156" y2="82443"/>
                        <a14:backgroundMark x1="39139" y1="9313" x2="39242" y2="5191"/>
                        <a14:backgroundMark x1="40881" y1="7023" x2="40369" y2="8244"/>
                        <a14:backgroundMark x1="40471" y1="7176" x2="40676" y2="4580"/>
                        <a14:backgroundMark x1="40881" y1="5802" x2="40779" y2="8855"/>
                      </a14:backgroundRemoval>
                    </a14:imgEffect>
                  </a14:imgLayer>
                </a14:imgProps>
              </a:ext>
            </a:extLst>
          </a:blip>
          <a:srcRect l="37605"/>
          <a:stretch/>
        </p:blipFill>
        <p:spPr>
          <a:xfrm>
            <a:off x="8632372" y="3193192"/>
            <a:ext cx="2057143" cy="221263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64F2B26-472E-4728-BA13-21BD07DA135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60" b="89924" l="6455" r="97234">
                        <a14:foregroundMark x1="7172" y1="8855" x2="6455" y2="16794"/>
                        <a14:foregroundMark x1="53689" y1="7023" x2="43911" y2="6507"/>
                        <a14:foregroundMark x1="92623" y1="22443" x2="89549" y2="65038"/>
                        <a14:foregroundMark x1="21004" y1="87176" x2="27766" y2="81527"/>
                        <a14:foregroundMark x1="30123" y1="73282" x2="31250" y2="75267"/>
                        <a14:foregroundMark x1="97234" y1="15115" x2="97131" y2="22748"/>
                        <a14:foregroundMark x1="70082" y1="79847" x2="73156" y2="82443"/>
                        <a14:backgroundMark x1="39139" y1="9313" x2="39242" y2="5191"/>
                        <a14:backgroundMark x1="40881" y1="7023" x2="40369" y2="8244"/>
                        <a14:backgroundMark x1="40471" y1="7176" x2="40676" y2="4580"/>
                        <a14:backgroundMark x1="40881" y1="5802" x2="40779" y2="8855"/>
                      </a14:backgroundRemoval>
                    </a14:imgEffect>
                  </a14:imgLayer>
                </a14:imgProps>
              </a:ext>
            </a:extLst>
          </a:blip>
          <a:srcRect l="2536" t="3309" r="85578" b="75568"/>
          <a:stretch/>
        </p:blipFill>
        <p:spPr>
          <a:xfrm>
            <a:off x="7483930" y="3266418"/>
            <a:ext cx="391885" cy="467385"/>
          </a:xfrm>
          <a:prstGeom prst="rect">
            <a:avLst/>
          </a:prstGeom>
        </p:spPr>
      </p:pic>
      <p:pic>
        <p:nvPicPr>
          <p:cNvPr id="37" name="Picture 2" descr="Looking Glass Png - Magnifying Glass Clipart, Transparent Png - kindpng">
            <a:extLst>
              <a:ext uri="{FF2B5EF4-FFF2-40B4-BE49-F238E27FC236}">
                <a16:creationId xmlns:a16="http://schemas.microsoft.com/office/drawing/2014/main" id="{ADCEA8B3-C5AB-48D5-BCBB-7B2002F99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243" b="90599" l="5814" r="96047">
                        <a14:foregroundMark x1="18837" y1="22879" x2="35349" y2="11065"/>
                        <a14:foregroundMark x1="8953" y1="39185" x2="14419" y2="16972"/>
                        <a14:foregroundMark x1="14419" y1="16972" x2="46047" y2="8403"/>
                        <a14:foregroundMark x1="46047" y1="8403" x2="56744" y2="12230"/>
                        <a14:foregroundMark x1="58140" y1="8819" x2="29767" y2="7820"/>
                        <a14:foregroundMark x1="35698" y1="4243" x2="46628" y2="4576"/>
                        <a14:foregroundMark x1="5930" y1="32529" x2="8140" y2="20632"/>
                        <a14:foregroundMark x1="85349" y1="90599" x2="96047" y2="847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455" y="894268"/>
            <a:ext cx="1028716" cy="1437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5BE1DDC-5ED0-4562-B0F9-B05204828FA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67860" y="3718335"/>
            <a:ext cx="2225411" cy="918734"/>
          </a:xfrm>
          <a:prstGeom prst="rect">
            <a:avLst/>
          </a:prstGeom>
        </p:spPr>
      </p:pic>
      <p:sp>
        <p:nvSpPr>
          <p:cNvPr id="39" name="Arrow: Down 38">
            <a:extLst>
              <a:ext uri="{FF2B5EF4-FFF2-40B4-BE49-F238E27FC236}">
                <a16:creationId xmlns:a16="http://schemas.microsoft.com/office/drawing/2014/main" id="{5DF4166E-5B88-404A-B19F-AE8B3F6E31C7}"/>
              </a:ext>
            </a:extLst>
          </p:cNvPr>
          <p:cNvSpPr/>
          <p:nvPr/>
        </p:nvSpPr>
        <p:spPr>
          <a:xfrm>
            <a:off x="3141813" y="2661995"/>
            <a:ext cx="277504" cy="4776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2645750-B0C7-4CEC-B13D-ECCCCAF965BC}"/>
              </a:ext>
            </a:extLst>
          </p:cNvPr>
          <p:cNvSpPr txBox="1"/>
          <p:nvPr/>
        </p:nvSpPr>
        <p:spPr>
          <a:xfrm>
            <a:off x="2052251" y="5477909"/>
            <a:ext cx="3372557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Single value</a:t>
            </a:r>
            <a:endParaRPr lang="he-IL" sz="24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Post decision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“Poor” – RT, accuracy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14C5378-2467-4D28-8220-BF6E1A02DDC2}"/>
              </a:ext>
            </a:extLst>
          </p:cNvPr>
          <p:cNvGrpSpPr/>
          <p:nvPr/>
        </p:nvGrpSpPr>
        <p:grpSpPr>
          <a:xfrm>
            <a:off x="7679872" y="4853347"/>
            <a:ext cx="794402" cy="646331"/>
            <a:chOff x="-7682" y="4683990"/>
            <a:chExt cx="794402" cy="64633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5B2F86C4-0B47-4494-8DD4-E089078344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260" b="89924" l="6455" r="97234">
                          <a14:foregroundMark x1="7172" y1="8855" x2="6455" y2="16794"/>
                          <a14:foregroundMark x1="53689" y1="7023" x2="43911" y2="6507"/>
                          <a14:foregroundMark x1="92623" y1="22443" x2="89549" y2="65038"/>
                          <a14:foregroundMark x1="21004" y1="87176" x2="27766" y2="81527"/>
                          <a14:foregroundMark x1="30123" y1="73282" x2="31250" y2="75267"/>
                          <a14:foregroundMark x1="97234" y1="15115" x2="97131" y2="22748"/>
                          <a14:foregroundMark x1="70082" y1="79847" x2="73156" y2="82443"/>
                          <a14:backgroundMark x1="39139" y1="9313" x2="39242" y2="5191"/>
                          <a14:backgroundMark x1="40881" y1="7023" x2="40369" y2="8244"/>
                          <a14:backgroundMark x1="40471" y1="7176" x2="40676" y2="4580"/>
                          <a14:backgroundMark x1="40881" y1="5802" x2="40779" y2="8855"/>
                        </a14:backgroundRemoval>
                      </a14:imgEffect>
                    </a14:imgLayer>
                  </a14:imgProps>
                </a:ext>
              </a:extLst>
            </a:blip>
            <a:srcRect l="11066" t="70789" r="64839"/>
            <a:stretch/>
          </p:blipFill>
          <p:spPr>
            <a:xfrm>
              <a:off x="-7682" y="4683990"/>
              <a:ext cx="794402" cy="646331"/>
            </a:xfrm>
            <a:prstGeom prst="rect">
              <a:avLst/>
            </a:prstGeom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D79B194-2F59-4175-B080-E421E410C948}"/>
                </a:ext>
              </a:extLst>
            </p:cNvPr>
            <p:cNvSpPr/>
            <p:nvPr/>
          </p:nvSpPr>
          <p:spPr>
            <a:xfrm>
              <a:off x="604816" y="4708208"/>
              <a:ext cx="53112" cy="49538"/>
            </a:xfrm>
            <a:prstGeom prst="ellipse">
              <a:avLst/>
            </a:prstGeom>
            <a:solidFill>
              <a:srgbClr val="23EF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</p:spTree>
    <p:extLst>
      <p:ext uri="{BB962C8B-B14F-4D97-AF65-F5344CB8AC3E}">
        <p14:creationId xmlns:p14="http://schemas.microsoft.com/office/powerpoint/2010/main" val="4236997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2749</TotalTime>
  <Words>1128</Words>
  <Application>Microsoft Office PowerPoint</Application>
  <PresentationFormat>Widescreen</PresentationFormat>
  <Paragraphs>198</Paragraphs>
  <Slides>19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33</cp:revision>
  <dcterms:created xsi:type="dcterms:W3CDTF">2022-09-13T05:06:56Z</dcterms:created>
  <dcterms:modified xsi:type="dcterms:W3CDTF">2022-09-16T05:50:20Z</dcterms:modified>
</cp:coreProperties>
</file>

<file path=docProps/thumbnail.jpeg>
</file>